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6" r:id="rId6"/>
    <p:sldId id="265" r:id="rId7"/>
    <p:sldId id="270" r:id="rId8"/>
    <p:sldId id="274" r:id="rId9"/>
    <p:sldId id="278" r:id="rId10"/>
    <p:sldId id="282" r:id="rId11"/>
    <p:sldId id="279" r:id="rId12"/>
    <p:sldId id="281" r:id="rId13"/>
    <p:sldId id="280" r:id="rId14"/>
    <p:sldId id="283" r:id="rId15"/>
    <p:sldId id="287" r:id="rId16"/>
    <p:sldId id="284" r:id="rId17"/>
    <p:sldId id="285" r:id="rId18"/>
    <p:sldId id="286" r:id="rId19"/>
    <p:sldId id="288" r:id="rId20"/>
    <p:sldId id="289" r:id="rId21"/>
    <p:sldId id="260" r:id="rId22"/>
    <p:sldId id="290" r:id="rId23"/>
    <p:sldId id="277" r:id="rId24"/>
    <p:sldId id="27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2B166E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1" autoAdjust="0"/>
    <p:restoredTop sz="94607"/>
  </p:normalViewPr>
  <p:slideViewPr>
    <p:cSldViewPr>
      <p:cViewPr>
        <p:scale>
          <a:sx n="46" d="100"/>
          <a:sy n="46" d="100"/>
        </p:scale>
        <p:origin x="-3492" y="-1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752600"/>
            <a:ext cx="7391400" cy="914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 u="sng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447800" y="2743200"/>
            <a:ext cx="7391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3116" name="Text Box 44"/>
          <p:cNvSpPr txBox="1">
            <a:spLocks noChangeArrowheads="1"/>
          </p:cNvSpPr>
          <p:nvPr userDrawn="1"/>
        </p:nvSpPr>
        <p:spPr bwMode="auto">
          <a:xfrm>
            <a:off x="6497638" y="6034088"/>
            <a:ext cx="2189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2"/>
                </a:solidFill>
                <a:latin typeface="Lucida Sans Unicode" pitchFamily="34" charset="0"/>
                <a:ea typeface="宋体" charset="-122"/>
              </a:rPr>
              <a:t>Company</a:t>
            </a:r>
            <a:r>
              <a:rPr lang="en-US" altLang="zh-CN" b="1">
                <a:latin typeface="Lucida Sans Unicode" pitchFamily="34" charset="0"/>
                <a:ea typeface="宋体" charset="-122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Lucida Sans Unicode" pitchFamily="34" charset="0"/>
                <a:ea typeface="宋体" charset="-122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8BDC3-D8C0-4280-BAEA-2A1FA66F8EC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156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076450" cy="6172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076950" cy="6172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26FC4-9272-4601-8B6F-172AC7B6D6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951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866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153400" cy="5334000"/>
          </a:xfrm>
        </p:spPr>
        <p:txBody>
          <a:bodyPr/>
          <a:lstStyle/>
          <a:p>
            <a:r>
              <a:rPr lang="zh-CN" altLang="en-US"/>
              <a:t>单击图标添加表格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48400" y="6553200"/>
            <a:ext cx="2590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543800" y="152400"/>
            <a:ext cx="1600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276600" y="6565900"/>
            <a:ext cx="2133600" cy="292100"/>
          </a:xfrm>
        </p:spPr>
        <p:txBody>
          <a:bodyPr/>
          <a:lstStyle>
            <a:lvl1pPr>
              <a:defRPr/>
            </a:lvl1pPr>
          </a:lstStyle>
          <a:p>
            <a:fld id="{2BDB9CA6-D2F6-4CA5-92F5-76B540B5979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58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50C06-2075-4914-A465-EF8790BCFC1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47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3B2EA-916A-4515-87BB-0398AB80FE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230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005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990600"/>
            <a:ext cx="40005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59B0E-4BF0-4FDF-BF04-B0DDD18A91A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967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F9749-C277-428A-AB06-CB1075BA6E7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66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A5F49-EF75-46AB-BC0A-FE5E612902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758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DF70C-0BB9-42B8-8B9A-6AFD0142D2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885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139CB-1CED-40C5-94FD-A5CB47B6D5A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606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35E3E-66AE-4D6E-822B-242AC10E314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434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Rectangle 48" descr="Narrow horizontal"/>
          <p:cNvSpPr>
            <a:spLocks noChangeArrowheads="1"/>
          </p:cNvSpPr>
          <p:nvPr/>
        </p:nvSpPr>
        <p:spPr bwMode="auto">
          <a:xfrm>
            <a:off x="0" y="0"/>
            <a:ext cx="7512050" cy="762000"/>
          </a:xfrm>
          <a:prstGeom prst="rect">
            <a:avLst/>
          </a:prstGeom>
          <a:pattFill prst="narHorz">
            <a:fgClr>
              <a:schemeClr val="tx2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067" name="Object 43"/>
          <p:cNvGraphicFramePr>
            <a:graphicFrameLocks noChangeAspect="1"/>
          </p:cNvGraphicFramePr>
          <p:nvPr/>
        </p:nvGraphicFramePr>
        <p:xfrm>
          <a:off x="1119188" y="1841500"/>
          <a:ext cx="8024812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Image" r:id="rId15" imgW="8025397" imgH="5015873" progId="Photoshop.Image.7">
                  <p:embed/>
                </p:oleObj>
              </mc:Choice>
              <mc:Fallback>
                <p:oleObj name="Image" r:id="rId15" imgW="8025397" imgH="5015873" progId="Photoshop.Image.7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1841500"/>
                        <a:ext cx="8024812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7524750" y="0"/>
            <a:ext cx="1619250" cy="795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153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8400" y="6553200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  <a:ea typeface="宋体" charset="-122"/>
              </a:defRPr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00" y="1524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  <a:ea typeface="宋体" charset="-122"/>
              </a:defRPr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65900"/>
            <a:ext cx="2133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  <a:ea typeface="宋体" charset="-122"/>
              </a:defRPr>
            </a:lvl1pPr>
          </a:lstStyle>
          <a:p>
            <a:fld id="{CB22CA43-F3F8-4DFE-82F7-7ABB752B428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152400"/>
            <a:ext cx="7086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B166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ltGray">
          <a:xfrm>
            <a:off x="468313" y="6526213"/>
            <a:ext cx="835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371600" y="1828800"/>
            <a:ext cx="7543800" cy="914400"/>
          </a:xfrm>
        </p:spPr>
        <p:txBody>
          <a:bodyPr/>
          <a:lstStyle/>
          <a:p>
            <a:r>
              <a:rPr lang="en-CA" altLang="zh-CN" dirty="0">
                <a:ea typeface="宋体" charset="-122"/>
              </a:rPr>
              <a:t>Peer Tutoring Training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altLang="zh-CN" dirty="0"/>
              <a:t>TWC &amp; LEC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101C4D-E525-5444-BE6C-F8397420F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50" y="5695160"/>
            <a:ext cx="386715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36FFC447-A8F8-2141-A3E9-74A8B316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Advice for Peer Tutors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4F8F200A-01B8-C04A-8D5D-1640BFDDD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00500" cy="53340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Always confirm by asking follow-up questions to ensure accuracy and understanding of the student’s intent and learning. </a:t>
            </a:r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NEVER GUESS OR ASSUME...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4C5B3F-0748-C94A-BF6C-5BCA7854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DE6B96C-87FF-9843-A531-CA93686E05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9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36FFC447-A8F8-2141-A3E9-74A8B316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Building Relationships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4F8F200A-01B8-C04A-8D5D-1640BFDDD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00500" cy="53340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Flat mirroring provides opportunity for peer tutors a rare moment of self-transcendence. It allows for safety, and a deeper emotional connection in your relationship with tutees.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4C5B3F-0748-C94A-BF6C-5BCA7854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9C75A43-004F-AF4F-8E7F-96BC324E69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8996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9D2554C-BEB6-1647-AE4A-5CC4E7DC2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0767">
            <a:off x="310492" y="2616696"/>
            <a:ext cx="3725092" cy="26131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05E0AF-19CF-0C45-A36B-FAC42833B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7772400" cy="1500187"/>
          </a:xfrm>
        </p:spPr>
        <p:txBody>
          <a:bodyPr/>
          <a:lstStyle/>
          <a:p>
            <a:r>
              <a:rPr lang="en-CA" sz="3200" dirty="0"/>
              <a:t>Empathy...</a:t>
            </a:r>
            <a:r>
              <a:rPr lang="en-CA" sz="2400" i="1" dirty="0"/>
              <a:t>putting yourself in somebody else’s sandals</a:t>
            </a:r>
            <a:endParaRPr lang="en-US" sz="24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77DF7E-1294-1642-96BC-57D94992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www.themegallery.com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1D8AC3-2027-944A-BBAD-DA3B6952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E573ED1-B8C7-BA47-B76C-3E425A6F3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01" b="92784" l="8462" r="95385">
                        <a14:foregroundMark x1="26923" y1="9794" x2="28462" y2="13918"/>
                        <a14:foregroundMark x1="11154" y1="22165" x2="12692" y2="41237"/>
                        <a14:foregroundMark x1="12692" y1="41237" x2="20000" y2="42784"/>
                        <a14:foregroundMark x1="39615" y1="38144" x2="54615" y2="39175"/>
                        <a14:foregroundMark x1="54615" y1="39175" x2="63462" y2="37113"/>
                        <a14:foregroundMark x1="90385" y1="46907" x2="91154" y2="65464"/>
                        <a14:foregroundMark x1="91154" y1="65464" x2="78846" y2="74742"/>
                        <a14:foregroundMark x1="78846" y1="74742" x2="65000" y2="73196"/>
                        <a14:foregroundMark x1="65000" y1="73196" x2="23462" y2="89175"/>
                        <a14:foregroundMark x1="23462" y1="89175" x2="11154" y2="80412"/>
                        <a14:foregroundMark x1="11154" y1="80412" x2="8846" y2="69072"/>
                        <a14:foregroundMark x1="91923" y1="50000" x2="95769" y2="59278"/>
                        <a14:foregroundMark x1="30385" y1="95361" x2="16923" y2="92784"/>
                        <a14:foregroundMark x1="16923" y1="92784" x2="13462" y2="84021"/>
                        <a14:foregroundMark x1="48462" y1="38144" x2="48462" y2="38144"/>
                        <a14:foregroundMark x1="48462" y1="38144" x2="68077" y2="36082"/>
                        <a14:foregroundMark x1="73846" y1="69072" x2="49231" y2="75258"/>
                        <a14:foregroundMark x1="28462" y1="6701" x2="28462" y2="67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1922" y="4869160"/>
            <a:ext cx="1940517" cy="14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79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D6DB35-EF9D-EE4F-9B5C-F9537C26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Empathy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59ABC1-FE59-FD40-88DA-FE673AB50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3394720" cy="462379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Empathizing is the process of recognizing feelings of another person while s/he is expressing a point of view or opinion.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1A2528EB-4271-664E-B83F-7D19EDB66F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39" y="1700808"/>
            <a:ext cx="4860261" cy="3386994"/>
          </a:xfr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F86A37-23FD-0740-9991-D6CE140E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152946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3E233-30FC-FA43-9042-701571FA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CA" dirty="0"/>
              <a:t>Types of Empathy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FA3CF1-4619-714E-821D-68F505523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71771"/>
            <a:ext cx="4040188" cy="639762"/>
          </a:xfrm>
        </p:spPr>
        <p:txBody>
          <a:bodyPr/>
          <a:lstStyle/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  First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4587F9-3921-634F-AC80-C595C2B4C3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Peer tutors reflect and imagine the feelings the student is expressing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9564A1-2A47-6C47-844A-A22271614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171771"/>
            <a:ext cx="4041775" cy="639762"/>
          </a:xfrm>
        </p:spPr>
        <p:txBody>
          <a:bodyPr/>
          <a:lstStyle/>
          <a:p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  Second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B6D7C0D-526C-7B43-8F1A-99E50AF1EDA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Peer tutors have a deeper level of feeling that emotionally connects with the student. The peer tutor actually feels what the student is experiencing.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8AD5063-B197-E849-9D0C-B9A716CB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www.themegallery.com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75A4ADF-77FC-F442-A0F4-EF76A88F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BF2E9E8-3998-7044-832B-8A603278C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t="21586" r="11807" b="9726"/>
          <a:stretch/>
        </p:blipFill>
        <p:spPr>
          <a:xfrm>
            <a:off x="539552" y="3921546"/>
            <a:ext cx="2880320" cy="25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8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F99F0-53E5-DE4E-BA81-76C7A98A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Empathy Expressions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56FE52-C0FE-9B4F-8860-CB2A3EB0E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258816" cy="5334000"/>
          </a:xfrm>
        </p:spPr>
        <p:txBody>
          <a:bodyPr/>
          <a:lstStyle/>
          <a:p>
            <a:r>
              <a:rPr lang="en-CA" sz="2000" dirty="0"/>
              <a:t>I can imagine that you might be feeling....</a:t>
            </a:r>
          </a:p>
          <a:p>
            <a:r>
              <a:rPr lang="en-CA" sz="2000" dirty="0"/>
              <a:t>I can see that you are feeling...</a:t>
            </a:r>
          </a:p>
          <a:p>
            <a:r>
              <a:rPr lang="en-CA" sz="2000" dirty="0"/>
              <a:t>....., is that what you are feeling?</a:t>
            </a:r>
          </a:p>
          <a:p>
            <a:r>
              <a:rPr lang="en-CA" sz="2000" dirty="0"/>
              <a:t>I want to be sure that I understand you correctly.</a:t>
            </a:r>
          </a:p>
          <a:p>
            <a:r>
              <a:rPr lang="en-CA" sz="2000" dirty="0"/>
              <a:t>I can understand how you are feeling these days.</a:t>
            </a:r>
          </a:p>
          <a:p>
            <a:r>
              <a:rPr lang="en-CA" sz="2000" dirty="0"/>
              <a:t>I empathize what your are going through.</a:t>
            </a:r>
          </a:p>
          <a:p>
            <a:r>
              <a:rPr lang="en-CA" sz="2000" dirty="0"/>
              <a:t>Relate, Sympathize, Identify, Compassion</a:t>
            </a: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3D29BFD6-7F5C-3A41-B468-3FA795DF7A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57412"/>
            <a:ext cx="4000500" cy="3000375"/>
          </a:xfr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32AA37-0232-3A4A-A319-A358A483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2584306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8EBAA-FAC0-344F-968C-6ABD1B9F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Advice on Empathy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9C80B5-73C1-C24F-8371-9676F6F90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990600"/>
            <a:ext cx="4062164" cy="5334000"/>
          </a:xfrm>
        </p:spPr>
        <p:txBody>
          <a:bodyPr/>
          <a:lstStyle/>
          <a:p>
            <a:r>
              <a:rPr lang="en-CA" dirty="0"/>
              <a:t>Empathic experiences are very powerful, independent from what is communicated.</a:t>
            </a:r>
          </a:p>
          <a:p>
            <a:r>
              <a:rPr lang="en-CA" dirty="0"/>
              <a:t>When peer tutors engage students, they can see the world through their tutee’s eyes.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0AD150-42E0-3149-B569-552C3F1C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8CE4303F-139A-204B-9F83-E25AA100FC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157412"/>
            <a:ext cx="4000500" cy="3000375"/>
          </a:xfrm>
        </p:spPr>
      </p:pic>
    </p:spTree>
    <p:extLst>
      <p:ext uri="{BB962C8B-B14F-4D97-AF65-F5344CB8AC3E}">
        <p14:creationId xmlns:p14="http://schemas.microsoft.com/office/powerpoint/2010/main" val="344661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05E0AF-19CF-0C45-A36B-FAC42833B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7772400" cy="1500187"/>
          </a:xfrm>
        </p:spPr>
        <p:txBody>
          <a:bodyPr/>
          <a:lstStyle/>
          <a:p>
            <a:r>
              <a:rPr lang="en-CA" sz="3200" dirty="0"/>
              <a:t>Roleplaying...time to partner up with someone.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1D8AC3-2027-944A-BBAD-DA3B6952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2050" name="Picture 2" descr="\\unizwa.edu.om\data\faculty\qatar\Desktop\TWC\IMG_1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5112568" cy="35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2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3F6F9F-2B4D-0948-94DB-ECCEBF6A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 Minute Roleplaying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DD4CFE-E73C-B344-B471-109D2EBE9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152900" cy="54627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Partner up with another peer tutor...preferable someone you don’t know well.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One peer tutor expresses a personal feeling that they had in the past week.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The other peer tutor listens, then practices a flat mirroring response and emphasizes with their partner in a brief discussion.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Then, switch roles and allow for the other peer tutor to take a turn.</a:t>
            </a: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3E8BF94D-6FED-B34E-A98B-BCFF8279C6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A699AA-3D1F-2B4F-A65F-C9E6C81F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396866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05E0AF-19CF-0C45-A36B-FAC42833B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7772400" cy="1656184"/>
          </a:xfrm>
        </p:spPr>
        <p:txBody>
          <a:bodyPr/>
          <a:lstStyle/>
          <a:p>
            <a:r>
              <a:rPr lang="en-CA" sz="3200" dirty="0"/>
              <a:t>Socratic Method: </a:t>
            </a:r>
            <a:r>
              <a:rPr lang="en-CA" i="1" dirty="0"/>
              <a:t>“Give a man a fish and he will eat for a day. Teach a man to fish and he will eat for the rest of his life.”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1D8AC3-2027-944A-BBAD-DA3B6952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ADC2CC9-2DAC-8949-AF0D-F4F2B86B1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2906" b="5110"/>
          <a:stretch/>
        </p:blipFill>
        <p:spPr>
          <a:xfrm>
            <a:off x="683567" y="3212976"/>
            <a:ext cx="3094574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5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152400"/>
            <a:ext cx="4700587" cy="563563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Contents</a:t>
            </a:r>
            <a:endParaRPr lang="en-US" altLang="zh-CN">
              <a:solidFill>
                <a:schemeClr val="accent1"/>
              </a:solidFill>
              <a:ea typeface="宋体" charset="-122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2133600" y="1905000"/>
            <a:ext cx="4724400" cy="685800"/>
            <a:chOff x="1296" y="1824"/>
            <a:chExt cx="2976" cy="432"/>
          </a:xfrm>
        </p:grpSpPr>
        <p:sp>
          <p:nvSpPr>
            <p:cNvPr id="64517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18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19" name="Text Box 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Imago Dialogue</a:t>
              </a:r>
              <a:endParaRPr lang="en-US" altLang="zh-CN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64520" name="Text Box 8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charset="-122"/>
                </a:rPr>
                <a:t>1</a:t>
              </a:r>
            </a:p>
          </p:txBody>
        </p:sp>
      </p:grpSp>
      <p:grpSp>
        <p:nvGrpSpPr>
          <p:cNvPr id="64521" name="Group 9"/>
          <p:cNvGrpSpPr>
            <a:grpSpLocks/>
          </p:cNvGrpSpPr>
          <p:nvPr/>
        </p:nvGrpSpPr>
        <p:grpSpPr bwMode="auto">
          <a:xfrm>
            <a:off x="2133600" y="2743200"/>
            <a:ext cx="4724400" cy="685800"/>
            <a:chOff x="1296" y="1824"/>
            <a:chExt cx="2976" cy="432"/>
          </a:xfrm>
        </p:grpSpPr>
        <p:sp>
          <p:nvSpPr>
            <p:cNvPr id="64522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23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Types of Mirroring</a:t>
              </a:r>
              <a:endParaRPr lang="en-US" altLang="zh-CN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64525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2</a:t>
              </a:r>
            </a:p>
          </p:txBody>
        </p:sp>
      </p:grpSp>
      <p:grpSp>
        <p:nvGrpSpPr>
          <p:cNvPr id="64526" name="Group 14"/>
          <p:cNvGrpSpPr>
            <a:grpSpLocks/>
          </p:cNvGrpSpPr>
          <p:nvPr/>
        </p:nvGrpSpPr>
        <p:grpSpPr bwMode="auto">
          <a:xfrm>
            <a:off x="2133600" y="3581400"/>
            <a:ext cx="4724400" cy="685800"/>
            <a:chOff x="1296" y="1824"/>
            <a:chExt cx="2976" cy="432"/>
          </a:xfrm>
        </p:grpSpPr>
        <p:sp>
          <p:nvSpPr>
            <p:cNvPr id="64527" name="AutoShape 1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28" name="AutoShape 1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29" name="Text Box 1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Empathizing and Roleplaying</a:t>
              </a:r>
              <a:endParaRPr lang="en-US" altLang="zh-CN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64530" name="Text Box 18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3</a:t>
              </a:r>
            </a:p>
          </p:txBody>
        </p:sp>
      </p:grpSp>
      <p:grpSp>
        <p:nvGrpSpPr>
          <p:cNvPr id="64531" name="Group 19"/>
          <p:cNvGrpSpPr>
            <a:grpSpLocks/>
          </p:cNvGrpSpPr>
          <p:nvPr/>
        </p:nvGrpSpPr>
        <p:grpSpPr bwMode="auto">
          <a:xfrm>
            <a:off x="2133600" y="4392804"/>
            <a:ext cx="4724400" cy="685800"/>
            <a:chOff x="1296" y="1824"/>
            <a:chExt cx="2976" cy="432"/>
          </a:xfrm>
        </p:grpSpPr>
        <p:sp>
          <p:nvSpPr>
            <p:cNvPr id="64532" name="AutoShape 2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3" name="AutoShape 2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4" name="Text Box 2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The Tutoring Session</a:t>
              </a:r>
              <a:endParaRPr lang="en-US" altLang="zh-CN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64535" name="Text Box 2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4</a:t>
              </a:r>
            </a:p>
          </p:txBody>
        </p:sp>
      </p:grpSp>
      <p:grpSp>
        <p:nvGrpSpPr>
          <p:cNvPr id="28" name="Group 19">
            <a:extLst>
              <a:ext uri="{FF2B5EF4-FFF2-40B4-BE49-F238E27FC236}">
                <a16:creationId xmlns="" xmlns:a16="http://schemas.microsoft.com/office/drawing/2014/main" id="{F3FAC191-F4A4-AE47-AC77-E310A5418F4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202238"/>
            <a:ext cx="4724400" cy="685800"/>
            <a:chOff x="1296" y="1824"/>
            <a:chExt cx="2976" cy="432"/>
          </a:xfrm>
          <a:solidFill>
            <a:srgbClr val="C00000">
              <a:alpha val="84000"/>
            </a:srgbClr>
          </a:solidFill>
        </p:grpSpPr>
        <p:sp>
          <p:nvSpPr>
            <p:cNvPr id="29" name="AutoShape 20">
              <a:extLst>
                <a:ext uri="{FF2B5EF4-FFF2-40B4-BE49-F238E27FC236}">
                  <a16:creationId xmlns="" xmlns:a16="http://schemas.microsoft.com/office/drawing/2014/main" id="{F3AE7A3B-7BE3-A346-962C-0A2D4FA96B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AutoShape 21">
              <a:extLst>
                <a:ext uri="{FF2B5EF4-FFF2-40B4-BE49-F238E27FC236}">
                  <a16:creationId xmlns="" xmlns:a16="http://schemas.microsoft.com/office/drawing/2014/main" id="{545DB8CB-CED9-B849-A40A-8E31A4BBB1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Text Box 22">
              <a:extLst>
                <a:ext uri="{FF2B5EF4-FFF2-40B4-BE49-F238E27FC236}">
                  <a16:creationId xmlns="" xmlns:a16="http://schemas.microsoft.com/office/drawing/2014/main" id="{8D0C5FED-B546-3E43-AC42-31642B1AB40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The Socratic Method</a:t>
              </a:r>
              <a:endParaRPr lang="en-US" altLang="zh-CN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32" name="Text Box 23">
              <a:extLst>
                <a:ext uri="{FF2B5EF4-FFF2-40B4-BE49-F238E27FC236}">
                  <a16:creationId xmlns="" xmlns:a16="http://schemas.microsoft.com/office/drawing/2014/main" id="{0062E1FF-49E0-E745-A5DF-FA26AAD515B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CA" altLang="zh-CN" sz="2400" dirty="0">
                  <a:solidFill>
                    <a:schemeClr val="bg1"/>
                  </a:solidFill>
                  <a:ea typeface="宋体" charset="-122"/>
                </a:rPr>
                <a:t>5</a:t>
              </a:r>
              <a:endParaRPr lang="en-US" altLang="zh-CN" sz="2400" dirty="0">
                <a:solidFill>
                  <a:schemeClr val="bg1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6FDAEF4F-AB59-604E-A9E6-29E2AD26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Socratic Method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26489DAA-EA53-DF4A-AF7F-90FD619CEE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While tutoring, the Socratic Method promotes asking questions to students to all them to discover connections and errors on their own, rather than from the peer tutor.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="" xmlns:a16="http://schemas.microsoft.com/office/drawing/2014/main" id="{CC11D059-02E2-2C43-959D-4B9B114919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657350"/>
            <a:ext cx="4000500" cy="4000500"/>
          </a:xfrm>
        </p:spPr>
      </p:pic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A55061F-BDBA-6040-ACD6-01B95642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www.themegallery.com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9C31171-5D84-834A-BB60-07C42A80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957469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086600" cy="682766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 </a:t>
            </a:r>
            <a:r>
              <a:rPr lang="en-CA" altLang="zh-CN" dirty="0">
                <a:ea typeface="宋体" charset="-122"/>
              </a:rPr>
              <a:t>Self Discovery 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787400" y="1196975"/>
            <a:ext cx="6699250" cy="4767263"/>
            <a:chOff x="496" y="754"/>
            <a:chExt cx="4220" cy="3003"/>
          </a:xfrm>
        </p:grpSpPr>
        <p:sp>
          <p:nvSpPr>
            <p:cNvPr id="67588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589" name="Oval 5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7590" name="Oval 6"/>
            <p:cNvSpPr>
              <a:spLocks noChangeArrowheads="1"/>
            </p:cNvSpPr>
            <p:nvPr/>
          </p:nvSpPr>
          <p:spPr bwMode="gray">
            <a:xfrm>
              <a:off x="1220" y="2041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7591" name="Oval 7"/>
            <p:cNvSpPr>
              <a:spLocks noChangeArrowheads="1"/>
            </p:cNvSpPr>
            <p:nvPr/>
          </p:nvSpPr>
          <p:spPr bwMode="gray">
            <a:xfrm>
              <a:off x="1614" y="3063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7592" name="Oval 8"/>
            <p:cNvSpPr>
              <a:spLocks noChangeArrowheads="1"/>
            </p:cNvSpPr>
            <p:nvPr/>
          </p:nvSpPr>
          <p:spPr bwMode="gray">
            <a:xfrm>
              <a:off x="2935" y="283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7593" name="Oval 9"/>
            <p:cNvSpPr>
              <a:spLocks noChangeArrowheads="1"/>
            </p:cNvSpPr>
            <p:nvPr/>
          </p:nvSpPr>
          <p:spPr bwMode="gray">
            <a:xfrm>
              <a:off x="3654" y="1296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7594" name="Text Box 10"/>
            <p:cNvSpPr txBox="1">
              <a:spLocks noChangeArrowheads="1"/>
            </p:cNvSpPr>
            <p:nvPr/>
          </p:nvSpPr>
          <p:spPr bwMode="white">
            <a:xfrm>
              <a:off x="1279" y="2271"/>
              <a:ext cx="5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chemeClr val="bg1"/>
                  </a:solidFill>
                  <a:latin typeface="Verdana" pitchFamily="34" charset="0"/>
                  <a:ea typeface="宋体" charset="-122"/>
                </a:rPr>
                <a:t>What</a:t>
              </a:r>
              <a:endParaRPr lang="en-US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white">
            <a:xfrm>
              <a:off x="2542" y="1527"/>
              <a:ext cx="4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chemeClr val="bg1"/>
                  </a:solidFill>
                  <a:latin typeface="Verdana" pitchFamily="34" charset="0"/>
                  <a:ea typeface="宋体" charset="-122"/>
                </a:rPr>
                <a:t>Why</a:t>
              </a:r>
              <a:endParaRPr lang="en-US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67596" name="Text Box 12"/>
            <p:cNvSpPr txBox="1">
              <a:spLocks noChangeArrowheads="1"/>
            </p:cNvSpPr>
            <p:nvPr/>
          </p:nvSpPr>
          <p:spPr bwMode="white">
            <a:xfrm>
              <a:off x="3701" y="1505"/>
              <a:ext cx="58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chemeClr val="bg1"/>
                  </a:solidFill>
                  <a:latin typeface="Verdana" pitchFamily="34" charset="0"/>
                  <a:ea typeface="宋体" charset="-122"/>
                </a:rPr>
                <a:t>When</a:t>
              </a:r>
              <a:endParaRPr lang="en-US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67597" name="Text Box 13"/>
            <p:cNvSpPr txBox="1">
              <a:spLocks noChangeArrowheads="1"/>
            </p:cNvSpPr>
            <p:nvPr/>
          </p:nvSpPr>
          <p:spPr bwMode="white">
            <a:xfrm>
              <a:off x="2953" y="3051"/>
              <a:ext cx="6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chemeClr val="bg1"/>
                  </a:solidFill>
                  <a:latin typeface="Verdana" pitchFamily="34" charset="0"/>
                  <a:ea typeface="宋体" charset="-122"/>
                </a:rPr>
                <a:t>Where</a:t>
              </a:r>
              <a:endParaRPr lang="en-US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67598" name="Text Box 14"/>
            <p:cNvSpPr txBox="1">
              <a:spLocks noChangeArrowheads="1"/>
            </p:cNvSpPr>
            <p:nvPr/>
          </p:nvSpPr>
          <p:spPr bwMode="white">
            <a:xfrm>
              <a:off x="1702" y="3272"/>
              <a:ext cx="4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chemeClr val="bg1"/>
                  </a:solidFill>
                  <a:latin typeface="Verdana" pitchFamily="34" charset="0"/>
                  <a:ea typeface="宋体" charset="-122"/>
                </a:rPr>
                <a:t>Who</a:t>
              </a:r>
              <a:endParaRPr lang="en-US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67599" name="Text Box 15"/>
            <p:cNvSpPr txBox="1">
              <a:spLocks noChangeArrowheads="1"/>
            </p:cNvSpPr>
            <p:nvPr/>
          </p:nvSpPr>
          <p:spPr bwMode="auto">
            <a:xfrm>
              <a:off x="2160" y="2304"/>
              <a:ext cx="1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CA" altLang="zh-CN" sz="2800" b="1" dirty="0">
                  <a:ea typeface="宋体" charset="-122"/>
                </a:rPr>
                <a:t>Questions</a:t>
              </a:r>
              <a:endParaRPr lang="en-US" altLang="zh-CN" sz="2800" b="1" dirty="0">
                <a:ea typeface="宋体" charset="-122"/>
              </a:endParaRPr>
            </a:p>
          </p:txBody>
        </p:sp>
        <p:sp>
          <p:nvSpPr>
            <p:cNvPr id="67600" name="Line 16"/>
            <p:cNvSpPr>
              <a:spLocks noChangeShapeType="1"/>
            </p:cNvSpPr>
            <p:nvPr/>
          </p:nvSpPr>
          <p:spPr bwMode="black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67601" name="AutoShape 17"/>
            <p:cNvCxnSpPr>
              <a:cxnSpLocks noChangeShapeType="1"/>
            </p:cNvCxnSpPr>
            <p:nvPr/>
          </p:nvCxnSpPr>
          <p:spPr bwMode="black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7602" name="Text Box 18"/>
            <p:cNvSpPr txBox="1">
              <a:spLocks noChangeArrowheads="1"/>
            </p:cNvSpPr>
            <p:nvPr/>
          </p:nvSpPr>
          <p:spPr bwMode="auto">
            <a:xfrm>
              <a:off x="496" y="754"/>
              <a:ext cx="129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CA" altLang="zh-CN" sz="1600" b="1" dirty="0">
                  <a:latin typeface="Verdana" pitchFamily="34" charset="0"/>
                  <a:ea typeface="宋体" charset="-122"/>
                </a:rPr>
                <a:t>Peer Tutors should ask more questions, and explain less.</a:t>
              </a:r>
              <a:endParaRPr lang="en-US" altLang="zh-CN" sz="1600" b="1" dirty="0">
                <a:latin typeface="Verdana" pitchFamily="34" charset="0"/>
                <a:ea typeface="宋体" charset="-122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="" xmlns:a16="http://schemas.microsoft.com/office/drawing/2014/main" id="{4181A898-F116-AB4B-B41A-4C1C622C62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35726" y="3424095"/>
            <a:ext cx="1141413" cy="1101725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zh-CN" dirty="0"/>
          </a:p>
        </p:txBody>
      </p:sp>
      <p:sp>
        <p:nvSpPr>
          <p:cNvPr id="22" name="Text Box 12">
            <a:extLst>
              <a:ext uri="{FF2B5EF4-FFF2-40B4-BE49-F238E27FC236}">
                <a16:creationId xmlns="" xmlns:a16="http://schemas.microsoft.com/office/drawing/2014/main" id="{26F4548A-EAE4-2C4B-9083-2512CB4DE94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644024" y="3790291"/>
            <a:ext cx="763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CA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How</a:t>
            </a:r>
            <a:endParaRPr lang="en-US" altLang="zh-CN" b="1" dirty="0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="" xmlns:a16="http://schemas.microsoft.com/office/drawing/2014/main" id="{246CDE6A-62B7-D14B-9113-6CCB9CC983A9}"/>
              </a:ext>
            </a:extLst>
          </p:cNvPr>
          <p:cNvSpPr>
            <a:spLocks noChangeArrowheads="1"/>
          </p:cNvSpPr>
          <p:nvPr/>
        </p:nvSpPr>
        <p:spPr bwMode="gray">
          <a:xfrm>
            <a:off x="866553" y="457835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4" name="Text Box 11">
            <a:extLst>
              <a:ext uri="{FF2B5EF4-FFF2-40B4-BE49-F238E27FC236}">
                <a16:creationId xmlns="" xmlns:a16="http://schemas.microsoft.com/office/drawing/2014/main" id="{A8DC24F6-DE72-FE4E-931F-F47B25C040B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904372" y="4752866"/>
            <a:ext cx="12202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CA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Is, Are, </a:t>
            </a:r>
          </a:p>
          <a:p>
            <a:pPr eaLnBrk="0" hangingPunct="0"/>
            <a:r>
              <a:rPr lang="en-CA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Which</a:t>
            </a:r>
            <a:endParaRPr lang="en-US" altLang="zh-CN" b="1" dirty="0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6FDAEF4F-AB59-604E-A9E6-29E2AD26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Applying the Socratic Method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26489DAA-EA53-DF4A-AF7F-90FD619CE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152900" cy="5334000"/>
          </a:xfrm>
        </p:spPr>
        <p:txBody>
          <a:bodyPr/>
          <a:lstStyle/>
          <a:p>
            <a:r>
              <a:rPr lang="en-CA" sz="2000" dirty="0"/>
              <a:t>Peer tutors can help student learn faster by fostering student independence through stimulating cooperative learning and building the student’s self confidence in their own abilities.</a:t>
            </a:r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/>
              <a:t>Peer tutors can use this method to determine a student’s level of comprehension of information before moving onto new ideas and concepts.</a:t>
            </a:r>
            <a:endParaRPr lang="en-US" sz="2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9C31171-5D84-834A-BB60-07C42A80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="" xmlns:a16="http://schemas.microsoft.com/office/drawing/2014/main" id="{703CE1B1-3ABF-5141-B7C2-11DAE7C8FD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157412"/>
            <a:ext cx="4000500" cy="3000375"/>
          </a:xfrm>
        </p:spPr>
      </p:pic>
    </p:spTree>
    <p:extLst>
      <p:ext uri="{BB962C8B-B14F-4D97-AF65-F5344CB8AC3E}">
        <p14:creationId xmlns:p14="http://schemas.microsoft.com/office/powerpoint/2010/main" val="846247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CA" altLang="zh-CN" sz="3600" dirty="0">
                <a:ea typeface="宋体" charset="-122"/>
              </a:rPr>
              <a:t>Review &amp; Error Correction</a:t>
            </a:r>
            <a:endParaRPr lang="en-US" altLang="zh-CN" sz="2000" dirty="0">
              <a:ea typeface="宋体" charset="-122"/>
            </a:endParaRPr>
          </a:p>
        </p:txBody>
      </p:sp>
      <p:grpSp>
        <p:nvGrpSpPr>
          <p:cNvPr id="85025" name="Group 33"/>
          <p:cNvGrpSpPr>
            <a:grpSpLocks/>
          </p:cNvGrpSpPr>
          <p:nvPr/>
        </p:nvGrpSpPr>
        <p:grpSpPr bwMode="auto">
          <a:xfrm>
            <a:off x="539751" y="1828800"/>
            <a:ext cx="7812094" cy="3744913"/>
            <a:chOff x="340" y="1152"/>
            <a:chExt cx="4921" cy="2359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gray">
            <a:xfrm rot="39573186">
              <a:off x="2875" y="159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gray">
            <a:xfrm rot="3465783">
              <a:off x="2907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997" name="AutoShape 5"/>
            <p:cNvSpPr>
              <a:spLocks noChangeArrowheads="1"/>
            </p:cNvSpPr>
            <p:nvPr/>
          </p:nvSpPr>
          <p:spPr bwMode="gray">
            <a:xfrm rot="35969022">
              <a:off x="2139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gray">
            <a:xfrm rot="7535209">
              <a:off x="2115" y="290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gray">
            <a:xfrm>
              <a:off x="3272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00" name="AutoShape 8"/>
            <p:cNvSpPr>
              <a:spLocks noChangeArrowheads="1"/>
            </p:cNvSpPr>
            <p:nvPr/>
          </p:nvSpPr>
          <p:spPr bwMode="gray">
            <a:xfrm rot="-10800000">
              <a:off x="1754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accent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1584" y="1152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3498" y="1152"/>
              <a:ext cx="125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sz="1600" b="1" dirty="0">
                  <a:ea typeface="宋体" charset="-122"/>
                </a:rPr>
                <a:t>Concave Mirroring</a:t>
              </a:r>
              <a:endParaRPr lang="en-US" altLang="zh-CN" sz="1600" b="1" dirty="0">
                <a:ea typeface="宋体" charset="-122"/>
              </a:endParaRPr>
            </a:p>
          </p:txBody>
        </p:sp>
        <p:sp>
          <p:nvSpPr>
            <p:cNvPr id="85003" name="Text Box 11"/>
            <p:cNvSpPr txBox="1">
              <a:spLocks noChangeArrowheads="1"/>
            </p:cNvSpPr>
            <p:nvPr/>
          </p:nvSpPr>
          <p:spPr bwMode="auto">
            <a:xfrm>
              <a:off x="1087" y="1152"/>
              <a:ext cx="95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CA" altLang="zh-CN" sz="1600" b="1" dirty="0">
                  <a:ea typeface="宋体" charset="-122"/>
                </a:rPr>
                <a:t>Flat Mirroring</a:t>
              </a:r>
              <a:endParaRPr lang="en-US" altLang="zh-CN" sz="1600" b="1" dirty="0">
                <a:ea typeface="宋体" charset="-122"/>
              </a:endParaRPr>
            </a:p>
          </p:txBody>
        </p:sp>
        <p:sp>
          <p:nvSpPr>
            <p:cNvPr id="85004" name="Text Box 12"/>
            <p:cNvSpPr txBox="1">
              <a:spLocks noChangeArrowheads="1"/>
            </p:cNvSpPr>
            <p:nvPr/>
          </p:nvSpPr>
          <p:spPr bwMode="auto">
            <a:xfrm>
              <a:off x="4074" y="2256"/>
              <a:ext cx="118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sz="1600" b="1" dirty="0">
                  <a:ea typeface="宋体" charset="-122"/>
                </a:rPr>
                <a:t>Convex Mirroring</a:t>
              </a:r>
              <a:endParaRPr lang="en-US" altLang="zh-CN" sz="1600" b="1" dirty="0">
                <a:ea typeface="宋体" charset="-122"/>
              </a:endParaRPr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3498" y="3264"/>
              <a:ext cx="66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sz="1600" b="1" dirty="0">
                  <a:ea typeface="宋体" charset="-122"/>
                </a:rPr>
                <a:t>Empathy</a:t>
              </a:r>
              <a:endParaRPr lang="en-US" altLang="zh-CN" sz="1600" b="1" dirty="0">
                <a:ea typeface="宋体" charset="-122"/>
              </a:endParaRPr>
            </a:p>
          </p:txBody>
        </p:sp>
        <p:sp>
          <p:nvSpPr>
            <p:cNvPr id="85006" name="Text Box 14"/>
            <p:cNvSpPr txBox="1">
              <a:spLocks noChangeArrowheads="1"/>
            </p:cNvSpPr>
            <p:nvPr/>
          </p:nvSpPr>
          <p:spPr bwMode="auto">
            <a:xfrm>
              <a:off x="340" y="2256"/>
              <a:ext cx="112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CA" altLang="zh-CN" sz="1600" b="1" dirty="0">
                  <a:ea typeface="宋体" charset="-122"/>
                </a:rPr>
                <a:t>Socratic Method</a:t>
              </a:r>
              <a:endParaRPr lang="en-US" altLang="zh-CN" sz="1600" b="1" dirty="0">
                <a:ea typeface="宋体" charset="-122"/>
              </a:endParaRPr>
            </a:p>
          </p:txBody>
        </p:sp>
        <p:sp>
          <p:nvSpPr>
            <p:cNvPr id="85007" name="Text Box 15"/>
            <p:cNvSpPr txBox="1">
              <a:spLocks noChangeArrowheads="1"/>
            </p:cNvSpPr>
            <p:nvPr/>
          </p:nvSpPr>
          <p:spPr bwMode="auto">
            <a:xfrm>
              <a:off x="1142" y="3225"/>
              <a:ext cx="8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CA" altLang="zh-CN" sz="1600" b="1" dirty="0">
                  <a:ea typeface="宋体" charset="-122"/>
                </a:rPr>
                <a:t>Roleplaying</a:t>
              </a:r>
              <a:endParaRPr lang="en-US" altLang="zh-CN" sz="1600" b="1" dirty="0">
                <a:ea typeface="宋体" charset="-122"/>
              </a:endParaRPr>
            </a:p>
          </p:txBody>
        </p:sp>
        <p:sp>
          <p:nvSpPr>
            <p:cNvPr id="85008" name="Oval 16"/>
            <p:cNvSpPr>
              <a:spLocks noChangeArrowheads="1"/>
            </p:cNvSpPr>
            <p:nvPr/>
          </p:nvSpPr>
          <p:spPr bwMode="gray">
            <a:xfrm>
              <a:off x="1488" y="228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09" name="Oval 17"/>
            <p:cNvSpPr>
              <a:spLocks noChangeArrowheads="1"/>
            </p:cNvSpPr>
            <p:nvPr/>
          </p:nvSpPr>
          <p:spPr bwMode="gray">
            <a:xfrm>
              <a:off x="20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0" name="Oval 18"/>
            <p:cNvSpPr>
              <a:spLocks noChangeArrowheads="1"/>
            </p:cNvSpPr>
            <p:nvPr/>
          </p:nvSpPr>
          <p:spPr bwMode="gray">
            <a:xfrm>
              <a:off x="32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1" name="Oval 19"/>
            <p:cNvSpPr>
              <a:spLocks noChangeArrowheads="1"/>
            </p:cNvSpPr>
            <p:nvPr/>
          </p:nvSpPr>
          <p:spPr bwMode="gray">
            <a:xfrm>
              <a:off x="2016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2" name="Oval 20"/>
            <p:cNvSpPr>
              <a:spLocks noChangeArrowheads="1"/>
            </p:cNvSpPr>
            <p:nvPr/>
          </p:nvSpPr>
          <p:spPr bwMode="gray">
            <a:xfrm>
              <a:off x="3264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3" name="Oval 21"/>
            <p:cNvSpPr>
              <a:spLocks noChangeArrowheads="1"/>
            </p:cNvSpPr>
            <p:nvPr/>
          </p:nvSpPr>
          <p:spPr bwMode="gray">
            <a:xfrm>
              <a:off x="3840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4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15" name="Oval 23"/>
            <p:cNvSpPr>
              <a:spLocks noChangeArrowheads="1"/>
            </p:cNvSpPr>
            <p:nvPr/>
          </p:nvSpPr>
          <p:spPr bwMode="gray">
            <a:xfrm>
              <a:off x="2236" y="1816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16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17" name="Oval 25"/>
            <p:cNvSpPr>
              <a:spLocks noChangeArrowheads="1"/>
            </p:cNvSpPr>
            <p:nvPr/>
          </p:nvSpPr>
          <p:spPr bwMode="gray">
            <a:xfrm>
              <a:off x="2301" y="1888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18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85019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85020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5021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5022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5023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5024" name="Text Box 32"/>
            <p:cNvSpPr txBox="1">
              <a:spLocks noChangeArrowheads="1"/>
            </p:cNvSpPr>
            <p:nvPr/>
          </p:nvSpPr>
          <p:spPr bwMode="gray">
            <a:xfrm>
              <a:off x="2358" y="2114"/>
              <a:ext cx="81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CA" altLang="zh-CN" sz="1600" dirty="0">
                  <a:solidFill>
                    <a:srgbClr val="000000"/>
                  </a:solidFill>
                  <a:ea typeface="宋体" charset="-122"/>
                </a:rPr>
                <a:t>What do</a:t>
              </a:r>
            </a:p>
            <a:p>
              <a:pPr algn="ctr" eaLnBrk="0" hangingPunct="0"/>
              <a:r>
                <a:rPr lang="en-CA" altLang="zh-CN" sz="1600" dirty="0">
                  <a:solidFill>
                    <a:srgbClr val="000000"/>
                  </a:solidFill>
                  <a:ea typeface="宋体" charset="-122"/>
                </a:rPr>
                <a:t> you</a:t>
              </a:r>
            </a:p>
            <a:p>
              <a:pPr algn="ctr" eaLnBrk="0" hangingPunct="0"/>
              <a:r>
                <a:rPr lang="en-CA" altLang="zh-CN" sz="1600" dirty="0">
                  <a:solidFill>
                    <a:srgbClr val="000000"/>
                  </a:solidFill>
                  <a:ea typeface="宋体" charset="-122"/>
                </a:rPr>
                <a:t> remember?</a:t>
              </a:r>
              <a:endParaRPr lang="en-US" altLang="zh-CN" sz="1600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gray">
          <a:xfrm>
            <a:off x="1981200" y="1928813"/>
            <a:ext cx="6010275" cy="7381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altLang="zh-CN" dirty="0"/>
              <a:t>Hope you can apply what you learned in your peer tutorials at TWC &amp; LEC </a:t>
            </a:r>
            <a:r>
              <a:rPr lang="en-CA" altLang="zh-CN" dirty="0">
                <a:sym typeface="Wingdings" pitchFamily="2" charset="2"/>
              </a:rPr>
              <a:t>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FCD0DCB-6329-D349-AF5B-7999B2D98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50" y="5695160"/>
            <a:ext cx="386715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CA" altLang="zh-CN" dirty="0">
                <a:ea typeface="宋体" charset="-122"/>
              </a:rPr>
              <a:t>Imago Dialogue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4483224" cy="5334000"/>
          </a:xfrm>
        </p:spPr>
        <p:txBody>
          <a:bodyPr/>
          <a:lstStyle/>
          <a:p>
            <a:pPr marL="0" indent="0">
              <a:buNone/>
            </a:pPr>
            <a:r>
              <a:rPr lang="en-CA" altLang="zh-CN" sz="2400" b="0" dirty="0">
                <a:solidFill>
                  <a:schemeClr val="tx1"/>
                </a:solidFill>
                <a:ea typeface="宋体" charset="-122"/>
              </a:rPr>
              <a:t>Designed by Dr. Harville Hendrix – Austin College</a:t>
            </a:r>
          </a:p>
          <a:p>
            <a:r>
              <a:rPr lang="en-CA" altLang="zh-CN" sz="2400" b="0" dirty="0">
                <a:solidFill>
                  <a:schemeClr val="tx2"/>
                </a:solidFill>
                <a:ea typeface="宋体" charset="-122"/>
              </a:rPr>
              <a:t>Purpose to use body language combined with the receptive process of hearing to create effective dialogue in a nonjudgmental manner through the concept of mirroring</a:t>
            </a:r>
            <a:r>
              <a:rPr lang="en-US" altLang="zh-CN" sz="2400" b="0" dirty="0">
                <a:solidFill>
                  <a:schemeClr val="tx2"/>
                </a:solidFill>
                <a:ea typeface="宋体" charset="-122"/>
              </a:rPr>
              <a:t>. </a:t>
            </a:r>
            <a:endParaRPr lang="en-CA" altLang="zh-CN" sz="2400" b="0" dirty="0">
              <a:solidFill>
                <a:schemeClr val="tx2"/>
              </a:solidFill>
              <a:ea typeface="宋体" charset="-122"/>
            </a:endParaRPr>
          </a:p>
          <a:p>
            <a:r>
              <a:rPr lang="en-CA" altLang="zh-CN" sz="2400" b="0" dirty="0">
                <a:solidFill>
                  <a:schemeClr val="tx2"/>
                </a:solidFill>
                <a:ea typeface="宋体" charset="-122"/>
              </a:rPr>
              <a:t>Considered to be a highly effective peer tutoring tool in communicating with learners.</a:t>
            </a:r>
            <a:r>
              <a:rPr lang="en-US" altLang="zh-CN" sz="3200" dirty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3200" dirty="0">
                <a:solidFill>
                  <a:schemeClr val="tx2"/>
                </a:solidFill>
                <a:ea typeface="宋体" charset="-122"/>
              </a:rPr>
            </a:br>
            <a:endParaRPr lang="en-US" altLang="zh-CN" sz="1400" dirty="0">
              <a:solidFill>
                <a:schemeClr val="tx2"/>
              </a:solidFill>
              <a:ea typeface="宋体" charset="-122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D25171C-57CD-DB43-938F-239F52F164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18" y="2156850"/>
            <a:ext cx="4000500" cy="3001500"/>
          </a:xfrm>
        </p:spPr>
      </p:pic>
      <p:sp>
        <p:nvSpPr>
          <p:cNvPr id="7" name="页脚占位符 4">
            <a:extLst>
              <a:ext uri="{FF2B5EF4-FFF2-40B4-BE49-F238E27FC236}">
                <a16:creationId xmlns="" xmlns:a16="http://schemas.microsoft.com/office/drawing/2014/main" id="{4358A68A-1C0C-BF46-9D19-3A32E251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altLang="zh-CN">
                <a:ea typeface="宋体" charset="-122"/>
              </a:rPr>
              <a:t>Diagram</a:t>
            </a:r>
            <a:endParaRPr lang="en-US" altLang="zh-CN" sz="1800">
              <a:ea typeface="宋体" charset="-122"/>
            </a:endParaRP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3491880" y="1412776"/>
            <a:ext cx="5945171" cy="3352800"/>
            <a:chOff x="701" y="1248"/>
            <a:chExt cx="4128" cy="2256"/>
          </a:xfrm>
        </p:grpSpPr>
        <p:grpSp>
          <p:nvGrpSpPr>
            <p:cNvPr id="69636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69637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38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39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40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41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42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9643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9652" name="Text Box 20"/>
            <p:cNvSpPr txBox="1">
              <a:spLocks noChangeArrowheads="1"/>
            </p:cNvSpPr>
            <p:nvPr/>
          </p:nvSpPr>
          <p:spPr bwMode="gray">
            <a:xfrm>
              <a:off x="2321" y="1764"/>
              <a:ext cx="1031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CA" altLang="zh-CN" sz="2400" b="1" dirty="0">
                  <a:solidFill>
                    <a:schemeClr val="bg1"/>
                  </a:solidFill>
                  <a:ea typeface="宋体" charset="-122"/>
                </a:rPr>
                <a:t>Benefits </a:t>
              </a:r>
            </a:p>
            <a:p>
              <a:pPr algn="ctr" eaLnBrk="0" hangingPunct="0"/>
              <a:r>
                <a:rPr lang="en-CA" altLang="zh-CN" sz="2400" b="1" dirty="0">
                  <a:solidFill>
                    <a:schemeClr val="bg1"/>
                  </a:solidFill>
                  <a:ea typeface="宋体" charset="-122"/>
                </a:rPr>
                <a:t>of Imago</a:t>
              </a:r>
              <a:endParaRPr lang="en-US" altLang="zh-CN" sz="2400" b="1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69653" name="AutoShape 21"/>
            <p:cNvSpPr>
              <a:spLocks noChangeArrowheads="1"/>
            </p:cNvSpPr>
            <p:nvPr/>
          </p:nvSpPr>
          <p:spPr bwMode="auto">
            <a:xfrm>
              <a:off x="1611" y="3168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CA" altLang="zh-CN" dirty="0">
                  <a:latin typeface="Verdana" pitchFamily="34" charset="0"/>
                  <a:ea typeface="宋体" charset="-122"/>
                </a:rPr>
                <a:t>NONJUDGMENTAL</a:t>
              </a:r>
              <a:endParaRPr lang="en-US" altLang="zh-CN" dirty="0"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69654" name="Text Box 22"/>
            <p:cNvSpPr txBox="1">
              <a:spLocks noChangeArrowheads="1"/>
            </p:cNvSpPr>
            <p:nvPr/>
          </p:nvSpPr>
          <p:spPr bwMode="gray">
            <a:xfrm>
              <a:off x="836" y="1683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Text</a:t>
              </a:r>
            </a:p>
          </p:txBody>
        </p:sp>
        <p:sp>
          <p:nvSpPr>
            <p:cNvPr id="69655" name="Text Box 23"/>
            <p:cNvSpPr txBox="1">
              <a:spLocks noChangeArrowheads="1"/>
            </p:cNvSpPr>
            <p:nvPr/>
          </p:nvSpPr>
          <p:spPr bwMode="gray">
            <a:xfrm>
              <a:off x="701" y="1528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Text</a:t>
              </a:r>
            </a:p>
          </p:txBody>
        </p:sp>
        <p:sp>
          <p:nvSpPr>
            <p:cNvPr id="69656" name="Text Box 24"/>
            <p:cNvSpPr txBox="1">
              <a:spLocks noChangeArrowheads="1"/>
            </p:cNvSpPr>
            <p:nvPr/>
          </p:nvSpPr>
          <p:spPr bwMode="gray">
            <a:xfrm>
              <a:off x="836" y="2355"/>
              <a:ext cx="45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Text</a:t>
              </a:r>
            </a:p>
          </p:txBody>
        </p:sp>
        <p:sp>
          <p:nvSpPr>
            <p:cNvPr id="69657" name="Text Box 25"/>
            <p:cNvSpPr txBox="1">
              <a:spLocks noChangeArrowheads="1"/>
            </p:cNvSpPr>
            <p:nvPr/>
          </p:nvSpPr>
          <p:spPr bwMode="gray">
            <a:xfrm>
              <a:off x="4375" y="1683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Text</a:t>
              </a:r>
            </a:p>
          </p:txBody>
        </p:sp>
        <p:sp>
          <p:nvSpPr>
            <p:cNvPr id="69658" name="Text Box 26"/>
            <p:cNvSpPr txBox="1">
              <a:spLocks noChangeArrowheads="1"/>
            </p:cNvSpPr>
            <p:nvPr/>
          </p:nvSpPr>
          <p:spPr bwMode="gray">
            <a:xfrm>
              <a:off x="4375" y="2019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  <a:ea typeface="宋体" charset="-122"/>
                </a:rPr>
                <a:t>Text</a:t>
              </a:r>
            </a:p>
          </p:txBody>
        </p:sp>
        <p:sp>
          <p:nvSpPr>
            <p:cNvPr id="69659" name="Text Box 27"/>
            <p:cNvSpPr txBox="1">
              <a:spLocks noChangeArrowheads="1"/>
            </p:cNvSpPr>
            <p:nvPr/>
          </p:nvSpPr>
          <p:spPr bwMode="gray">
            <a:xfrm>
              <a:off x="4375" y="2355"/>
              <a:ext cx="45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  <a:ea typeface="宋体" charset="-122"/>
                </a:rPr>
                <a:t>Text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23F602-F5C0-A140-807E-ED5E7CF569EE}"/>
              </a:ext>
            </a:extLst>
          </p:cNvPr>
          <p:cNvSpPr txBox="1"/>
          <p:nvPr/>
        </p:nvSpPr>
        <p:spPr>
          <a:xfrm>
            <a:off x="304801" y="1764254"/>
            <a:ext cx="458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dirty="0"/>
              <a:t>Promotes logical thought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/>
              <a:t>Provides validation to the student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/>
              <a:t>Seeks to empathize with the student</a:t>
            </a:r>
          </a:p>
          <a:p>
            <a:endParaRPr lang="en-CA" sz="2400" dirty="0"/>
          </a:p>
          <a:p>
            <a:r>
              <a:rPr lang="en-CA" sz="2400" dirty="0"/>
              <a:t>Imago Dialogue promotes the mirroring process with the aim of accurately reflecting back the message to a student who has shared an experience or opinion.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CA" altLang="zh-CN" dirty="0">
                <a:ea typeface="宋体" charset="-122"/>
              </a:rPr>
              <a:t>Types of Mirroring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83999" name="Group 31"/>
          <p:cNvGrpSpPr>
            <a:grpSpLocks/>
          </p:cNvGrpSpPr>
          <p:nvPr/>
        </p:nvGrpSpPr>
        <p:grpSpPr bwMode="auto">
          <a:xfrm>
            <a:off x="1376363" y="1143000"/>
            <a:ext cx="5768975" cy="4575175"/>
            <a:chOff x="867" y="720"/>
            <a:chExt cx="3634" cy="2882"/>
          </a:xfrm>
        </p:grpSpPr>
        <p:sp>
          <p:nvSpPr>
            <p:cNvPr id="83976" name="Rectangle 8"/>
            <p:cNvSpPr>
              <a:spLocks noChangeArrowheads="1"/>
            </p:cNvSpPr>
            <p:nvPr/>
          </p:nvSpPr>
          <p:spPr bwMode="gray">
            <a:xfrm rot="13770025">
              <a:off x="3050" y="2258"/>
              <a:ext cx="605" cy="121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77" name="Rectangle 9"/>
            <p:cNvSpPr>
              <a:spLocks noChangeArrowheads="1"/>
            </p:cNvSpPr>
            <p:nvPr/>
          </p:nvSpPr>
          <p:spPr bwMode="gray">
            <a:xfrm rot="-743917">
              <a:off x="1797" y="1973"/>
              <a:ext cx="636" cy="109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978" name="Group 10"/>
            <p:cNvGrpSpPr>
              <a:grpSpLocks/>
            </p:cNvGrpSpPr>
            <p:nvPr/>
          </p:nvGrpSpPr>
          <p:grpSpPr bwMode="auto">
            <a:xfrm>
              <a:off x="2388" y="1138"/>
              <a:ext cx="1014" cy="1169"/>
              <a:chOff x="2433" y="1234"/>
              <a:chExt cx="1014" cy="1169"/>
            </a:xfrm>
          </p:grpSpPr>
          <p:sp>
            <p:nvSpPr>
              <p:cNvPr id="83979" name="Rectangle 11"/>
              <p:cNvSpPr>
                <a:spLocks noChangeArrowheads="1"/>
              </p:cNvSpPr>
              <p:nvPr/>
            </p:nvSpPr>
            <p:spPr bwMode="gray">
              <a:xfrm rot="-3205350">
                <a:off x="3175" y="1380"/>
                <a:ext cx="376" cy="83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83980" name="Group 12"/>
              <p:cNvGrpSpPr>
                <a:grpSpLocks/>
              </p:cNvGrpSpPr>
              <p:nvPr/>
            </p:nvGrpSpPr>
            <p:grpSpPr bwMode="auto">
              <a:xfrm>
                <a:off x="2433" y="1401"/>
                <a:ext cx="1014" cy="1002"/>
                <a:chOff x="2016" y="1920"/>
                <a:chExt cx="1680" cy="1680"/>
              </a:xfrm>
            </p:grpSpPr>
            <p:sp>
              <p:nvSpPr>
                <p:cNvPr id="83981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982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3983" name="Text Box 15"/>
              <p:cNvSpPr txBox="1">
                <a:spLocks noChangeArrowheads="1"/>
              </p:cNvSpPr>
              <p:nvPr/>
            </p:nvSpPr>
            <p:spPr bwMode="gray">
              <a:xfrm>
                <a:off x="2444" y="1837"/>
                <a:ext cx="96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Mirroring</a:t>
                </a:r>
                <a:endPara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grpSp>
          <p:nvGrpSpPr>
            <p:cNvPr id="83984" name="Group 16"/>
            <p:cNvGrpSpPr>
              <a:grpSpLocks/>
            </p:cNvGrpSpPr>
            <p:nvPr/>
          </p:nvGrpSpPr>
          <p:grpSpPr bwMode="auto">
            <a:xfrm>
              <a:off x="3265" y="720"/>
              <a:ext cx="594" cy="543"/>
              <a:chOff x="3310" y="816"/>
              <a:chExt cx="594" cy="543"/>
            </a:xfrm>
          </p:grpSpPr>
          <p:grpSp>
            <p:nvGrpSpPr>
              <p:cNvPr id="83985" name="Group 17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83986" name="Oval 1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987" name="Freeform 1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3988" name="Text Box 20"/>
              <p:cNvSpPr txBox="1">
                <a:spLocks noChangeArrowheads="1"/>
              </p:cNvSpPr>
              <p:nvPr/>
            </p:nvSpPr>
            <p:spPr bwMode="gray">
              <a:xfrm>
                <a:off x="3310" y="1025"/>
                <a:ext cx="59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1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ea typeface="宋体" charset="-122"/>
                  </a:rPr>
                  <a:t>Concave</a:t>
                </a:r>
                <a:endParaRPr lang="en-US" altLang="zh-CN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宋体" charset="-122"/>
                </a:endParaRPr>
              </a:p>
            </p:txBody>
          </p:sp>
        </p:grpSp>
        <p:grpSp>
          <p:nvGrpSpPr>
            <p:cNvPr id="83989" name="Group 21"/>
            <p:cNvGrpSpPr>
              <a:grpSpLocks/>
            </p:cNvGrpSpPr>
            <p:nvPr/>
          </p:nvGrpSpPr>
          <p:grpSpPr bwMode="auto">
            <a:xfrm>
              <a:off x="867" y="1555"/>
              <a:ext cx="1099" cy="1128"/>
              <a:chOff x="912" y="1651"/>
              <a:chExt cx="1099" cy="1128"/>
            </a:xfrm>
          </p:grpSpPr>
          <p:grpSp>
            <p:nvGrpSpPr>
              <p:cNvPr id="83990" name="Group 22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83991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7254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992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gray">
              <a:xfrm>
                <a:off x="1198" y="2152"/>
                <a:ext cx="51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Flat</a:t>
                </a:r>
                <a:endParaRPr lang="en-US" altLang="zh-CN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grpSp>
          <p:nvGrpSpPr>
            <p:cNvPr id="83994" name="Group 26"/>
            <p:cNvGrpSpPr>
              <a:grpSpLocks/>
            </p:cNvGrpSpPr>
            <p:nvPr/>
          </p:nvGrpSpPr>
          <p:grpSpPr bwMode="auto">
            <a:xfrm>
              <a:off x="3233" y="2349"/>
              <a:ext cx="1268" cy="1253"/>
              <a:chOff x="3278" y="2445"/>
              <a:chExt cx="1268" cy="1253"/>
            </a:xfrm>
          </p:grpSpPr>
          <p:grpSp>
            <p:nvGrpSpPr>
              <p:cNvPr id="83995" name="Group 27"/>
              <p:cNvGrpSpPr>
                <a:grpSpLocks/>
              </p:cNvGrpSpPr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83996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451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997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3998" name="Text Box 30"/>
              <p:cNvSpPr txBox="1">
                <a:spLocks noChangeArrowheads="1"/>
              </p:cNvSpPr>
              <p:nvPr/>
            </p:nvSpPr>
            <p:spPr bwMode="gray">
              <a:xfrm>
                <a:off x="3497" y="2988"/>
                <a:ext cx="935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Convex</a:t>
                </a:r>
                <a:endParaRPr lang="en-US" altLang="zh-CN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CA" altLang="zh-CN" sz="3600" dirty="0">
                <a:ea typeface="宋体" charset="-122"/>
              </a:rPr>
              <a:t>Types of Mirroring</a:t>
            </a:r>
            <a:endParaRPr lang="en-US" altLang="zh-CN" sz="2000" dirty="0">
              <a:ea typeface="宋体" charset="-122"/>
            </a:endParaRPr>
          </a:p>
        </p:txBody>
      </p:sp>
      <p:grpSp>
        <p:nvGrpSpPr>
          <p:cNvPr id="72745" name="Group 41"/>
          <p:cNvGrpSpPr>
            <a:grpSpLocks/>
          </p:cNvGrpSpPr>
          <p:nvPr/>
        </p:nvGrpSpPr>
        <p:grpSpPr bwMode="auto">
          <a:xfrm>
            <a:off x="182454" y="1340768"/>
            <a:ext cx="8585584" cy="5112568"/>
            <a:chOff x="705" y="1152"/>
            <a:chExt cx="4421" cy="2592"/>
          </a:xfrm>
        </p:grpSpPr>
        <p:sp>
          <p:nvSpPr>
            <p:cNvPr id="72706" name="AutoShape 2"/>
            <p:cNvSpPr>
              <a:spLocks noChangeArrowheads="1"/>
            </p:cNvSpPr>
            <p:nvPr/>
          </p:nvSpPr>
          <p:spPr bwMode="auto">
            <a:xfrm>
              <a:off x="2244" y="2304"/>
              <a:ext cx="1320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r>
                <a:rPr lang="en-CA" altLang="zh-CN" sz="1400" dirty="0">
                  <a:solidFill>
                    <a:schemeClr val="tx2"/>
                  </a:solidFill>
                  <a:latin typeface="Verdana" pitchFamily="34" charset="0"/>
                  <a:ea typeface="宋体" charset="-122"/>
                </a:rPr>
                <a:t>Occurs when something has been added to the message, thus altering the interpretation.</a:t>
              </a:r>
            </a:p>
            <a:p>
              <a:pPr eaLnBrk="0" hangingPunct="0"/>
              <a:endParaRPr lang="en-CA" altLang="zh-CN" sz="1400" dirty="0">
                <a:solidFill>
                  <a:schemeClr val="tx2"/>
                </a:solidFill>
                <a:latin typeface="Verdana" pitchFamily="34" charset="0"/>
                <a:ea typeface="宋体" charset="-122"/>
              </a:endParaRPr>
            </a:p>
            <a:p>
              <a:pPr eaLnBrk="0" hangingPunct="0"/>
              <a:r>
                <a:rPr lang="en-CA" altLang="zh-CN" sz="1400" dirty="0">
                  <a:solidFill>
                    <a:schemeClr val="tx2"/>
                  </a:solidFill>
                  <a:latin typeface="Verdana" pitchFamily="34" charset="0"/>
                  <a:ea typeface="宋体" charset="-122"/>
                </a:rPr>
                <a:t>OFTEN HAPPENS FOR THE PURPOSE, CONSCIOUS OR NOT, TO SHAPE THE OTHER PERSON’S THOUGHTS AND FEELINGS.</a:t>
              </a:r>
              <a:endParaRPr lang="en-US" altLang="zh-CN" sz="1400" dirty="0">
                <a:solidFill>
                  <a:schemeClr val="tx2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72707" name="AutoShape 3"/>
            <p:cNvSpPr>
              <a:spLocks noChangeArrowheads="1"/>
            </p:cNvSpPr>
            <p:nvPr/>
          </p:nvSpPr>
          <p:spPr bwMode="auto">
            <a:xfrm>
              <a:off x="705" y="2304"/>
              <a:ext cx="1294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r>
                <a:rPr lang="en-CA" altLang="zh-CN" sz="1400" dirty="0">
                  <a:solidFill>
                    <a:schemeClr val="tx2"/>
                  </a:solidFill>
                  <a:latin typeface="Verdana" pitchFamily="34" charset="0"/>
                  <a:ea typeface="宋体" charset="-122"/>
                </a:rPr>
                <a:t>Ability to repeat the content of a message to a student accurately.</a:t>
              </a:r>
            </a:p>
            <a:p>
              <a:pPr eaLnBrk="0" hangingPunct="0"/>
              <a:endParaRPr lang="en-CA" altLang="zh-CN" sz="1400" dirty="0">
                <a:solidFill>
                  <a:schemeClr val="tx2"/>
                </a:solidFill>
                <a:latin typeface="Verdana" pitchFamily="34" charset="0"/>
                <a:ea typeface="宋体" charset="-122"/>
              </a:endParaRPr>
            </a:p>
            <a:p>
              <a:pPr eaLnBrk="0" hangingPunct="0"/>
              <a:r>
                <a:rPr lang="en-CA" altLang="zh-CN" sz="1400" dirty="0">
                  <a:solidFill>
                    <a:schemeClr val="tx2"/>
                  </a:solidFill>
                  <a:latin typeface="Verdana" pitchFamily="34" charset="0"/>
                  <a:ea typeface="宋体" charset="-122"/>
                </a:rPr>
                <a:t>VERY DIFFICULT TO ACHIEVE...PEOPLE TEND TO ADD A LITTLE MORE THAN WHAT WAS SAID, AND A LITTLE LESS.</a:t>
              </a:r>
            </a:p>
            <a:p>
              <a:pPr eaLnBrk="0" hangingPunct="0"/>
              <a:endParaRPr lang="en-CA" altLang="zh-CN" sz="1400" dirty="0">
                <a:solidFill>
                  <a:schemeClr val="tx2"/>
                </a:solidFill>
                <a:latin typeface="Verdana" pitchFamily="34" charset="0"/>
                <a:ea typeface="宋体" charset="-122"/>
              </a:endParaRPr>
            </a:p>
            <a:p>
              <a:pPr eaLnBrk="0" hangingPunct="0"/>
              <a:endParaRPr lang="en-US" altLang="zh-CN" sz="1400" dirty="0">
                <a:solidFill>
                  <a:schemeClr val="tx2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72708" name="AutoShape 4"/>
            <p:cNvSpPr>
              <a:spLocks noChangeArrowheads="1"/>
            </p:cNvSpPr>
            <p:nvPr/>
          </p:nvSpPr>
          <p:spPr bwMode="auto">
            <a:xfrm>
              <a:off x="3803" y="2304"/>
              <a:ext cx="1323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r>
                <a:rPr lang="en-CA" altLang="zh-CN" sz="1400" dirty="0">
                  <a:solidFill>
                    <a:schemeClr val="tx2"/>
                  </a:solidFill>
                  <a:latin typeface="Verdana" pitchFamily="34" charset="0"/>
                  <a:ea typeface="宋体" charset="-122"/>
                </a:rPr>
                <a:t>Occurs when something has been omitted or left out of the message, thus altering the focus.</a:t>
              </a:r>
            </a:p>
            <a:p>
              <a:pPr eaLnBrk="0" hangingPunct="0"/>
              <a:endParaRPr lang="en-CA" altLang="zh-CN" sz="1400" dirty="0">
                <a:solidFill>
                  <a:schemeClr val="tx2"/>
                </a:solidFill>
                <a:latin typeface="Verdana" pitchFamily="34" charset="0"/>
                <a:ea typeface="宋体" charset="-122"/>
              </a:endParaRPr>
            </a:p>
            <a:p>
              <a:pPr eaLnBrk="0" hangingPunct="0"/>
              <a:r>
                <a:rPr lang="en-CA" altLang="zh-CN" sz="1400" dirty="0">
                  <a:solidFill>
                    <a:schemeClr val="tx2"/>
                  </a:solidFill>
                  <a:latin typeface="Verdana" pitchFamily="34" charset="0"/>
                  <a:ea typeface="宋体" charset="-122"/>
                </a:rPr>
                <a:t>OFTEN HAPPENS WHEN THE LISTENER HIGHLIGHTS ONE THING THEY THINK IS IMPORTANT, BUT OMIT WHAT THE SPEAKER REALLY THINKS IS MOST IMPORTANT</a:t>
              </a:r>
              <a:endParaRPr lang="en-US" altLang="zh-CN" sz="1400" dirty="0">
                <a:solidFill>
                  <a:schemeClr val="tx2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72710" name="AutoShape 6"/>
            <p:cNvSpPr>
              <a:spLocks noChangeArrowheads="1"/>
            </p:cNvSpPr>
            <p:nvPr/>
          </p:nvSpPr>
          <p:spPr bwMode="gray">
            <a:xfrm>
              <a:off x="1985" y="1545"/>
              <a:ext cx="252" cy="283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11" name="AutoShape 7"/>
            <p:cNvSpPr>
              <a:spLocks noChangeArrowheads="1"/>
            </p:cNvSpPr>
            <p:nvPr/>
          </p:nvSpPr>
          <p:spPr bwMode="gray">
            <a:xfrm>
              <a:off x="3536" y="1545"/>
              <a:ext cx="251" cy="283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12" name="Oval 8"/>
            <p:cNvSpPr>
              <a:spLocks noChangeArrowheads="1"/>
            </p:cNvSpPr>
            <p:nvPr/>
          </p:nvSpPr>
          <p:spPr bwMode="gray">
            <a:xfrm>
              <a:off x="3919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3" name="Oval 9"/>
            <p:cNvSpPr>
              <a:spLocks noChangeArrowheads="1"/>
            </p:cNvSpPr>
            <p:nvPr/>
          </p:nvSpPr>
          <p:spPr bwMode="gray">
            <a:xfrm>
              <a:off x="3919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4" name="Oval 10"/>
            <p:cNvSpPr>
              <a:spLocks noChangeArrowheads="1"/>
            </p:cNvSpPr>
            <p:nvPr/>
          </p:nvSpPr>
          <p:spPr bwMode="gray">
            <a:xfrm>
              <a:off x="3989" y="1225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5" name="Oval 11"/>
            <p:cNvSpPr>
              <a:spLocks noChangeArrowheads="1"/>
            </p:cNvSpPr>
            <p:nvPr/>
          </p:nvSpPr>
          <p:spPr bwMode="gray">
            <a:xfrm>
              <a:off x="4005" y="1230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6" name="Oval 12"/>
            <p:cNvSpPr>
              <a:spLocks noChangeArrowheads="1"/>
            </p:cNvSpPr>
            <p:nvPr/>
          </p:nvSpPr>
          <p:spPr bwMode="gray">
            <a:xfrm>
              <a:off x="4039" y="1270"/>
              <a:ext cx="841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7" name="Oval 13"/>
            <p:cNvSpPr>
              <a:spLocks noChangeArrowheads="1"/>
            </p:cNvSpPr>
            <p:nvPr/>
          </p:nvSpPr>
          <p:spPr bwMode="gray">
            <a:xfrm>
              <a:off x="816" y="115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8" name="Oval 14"/>
            <p:cNvSpPr>
              <a:spLocks noChangeArrowheads="1"/>
            </p:cNvSpPr>
            <p:nvPr/>
          </p:nvSpPr>
          <p:spPr bwMode="gray">
            <a:xfrm>
              <a:off x="816" y="115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886" y="1221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0" name="Oval 16"/>
            <p:cNvSpPr>
              <a:spLocks noChangeArrowheads="1"/>
            </p:cNvSpPr>
            <p:nvPr/>
          </p:nvSpPr>
          <p:spPr bwMode="gray">
            <a:xfrm>
              <a:off x="887" y="1223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933" y="1268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2722" name="Group 18"/>
            <p:cNvGrpSpPr>
              <a:grpSpLocks/>
            </p:cNvGrpSpPr>
            <p:nvPr/>
          </p:nvGrpSpPr>
          <p:grpSpPr bwMode="auto">
            <a:xfrm>
              <a:off x="946" y="1280"/>
              <a:ext cx="813" cy="805"/>
              <a:chOff x="4166" y="1706"/>
              <a:chExt cx="1252" cy="1252"/>
            </a:xfrm>
          </p:grpSpPr>
          <p:sp>
            <p:nvSpPr>
              <p:cNvPr id="727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2727" name="Oval 23"/>
            <p:cNvSpPr>
              <a:spLocks noChangeArrowheads="1"/>
            </p:cNvSpPr>
            <p:nvPr/>
          </p:nvSpPr>
          <p:spPr bwMode="gray">
            <a:xfrm>
              <a:off x="2368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8" name="Oval 24"/>
            <p:cNvSpPr>
              <a:spLocks noChangeArrowheads="1"/>
            </p:cNvSpPr>
            <p:nvPr/>
          </p:nvSpPr>
          <p:spPr bwMode="gray">
            <a:xfrm>
              <a:off x="2368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9" name="Oval 25"/>
            <p:cNvSpPr>
              <a:spLocks noChangeArrowheads="1"/>
            </p:cNvSpPr>
            <p:nvPr/>
          </p:nvSpPr>
          <p:spPr bwMode="gray">
            <a:xfrm>
              <a:off x="2438" y="1225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0" name="Oval 26"/>
            <p:cNvSpPr>
              <a:spLocks noChangeArrowheads="1"/>
            </p:cNvSpPr>
            <p:nvPr/>
          </p:nvSpPr>
          <p:spPr bwMode="gray">
            <a:xfrm>
              <a:off x="2439" y="122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1" name="Oval 27"/>
            <p:cNvSpPr>
              <a:spLocks noChangeArrowheads="1"/>
            </p:cNvSpPr>
            <p:nvPr/>
          </p:nvSpPr>
          <p:spPr bwMode="gray">
            <a:xfrm>
              <a:off x="2484" y="1270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2732" name="Group 28"/>
            <p:cNvGrpSpPr>
              <a:grpSpLocks/>
            </p:cNvGrpSpPr>
            <p:nvPr/>
          </p:nvGrpSpPr>
          <p:grpSpPr bwMode="auto">
            <a:xfrm>
              <a:off x="2498" y="1280"/>
              <a:ext cx="813" cy="805"/>
              <a:chOff x="4166" y="1706"/>
              <a:chExt cx="1252" cy="1252"/>
            </a:xfrm>
          </p:grpSpPr>
          <p:sp>
            <p:nvSpPr>
              <p:cNvPr id="7273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34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3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36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2737" name="Group 33"/>
            <p:cNvGrpSpPr>
              <a:grpSpLocks/>
            </p:cNvGrpSpPr>
            <p:nvPr/>
          </p:nvGrpSpPr>
          <p:grpSpPr bwMode="auto">
            <a:xfrm>
              <a:off x="4054" y="1280"/>
              <a:ext cx="814" cy="805"/>
              <a:chOff x="4166" y="1706"/>
              <a:chExt cx="1252" cy="1252"/>
            </a:xfrm>
          </p:grpSpPr>
          <p:sp>
            <p:nvSpPr>
              <p:cNvPr id="72738" name="Oval 3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39" name="Oval 3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40" name="Oval 3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41" name="Oval 3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2742" name="Text Box 38"/>
            <p:cNvSpPr txBox="1">
              <a:spLocks noChangeArrowheads="1"/>
            </p:cNvSpPr>
            <p:nvPr/>
          </p:nvSpPr>
          <p:spPr bwMode="gray">
            <a:xfrm>
              <a:off x="1135" y="1578"/>
              <a:ext cx="4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CA" altLang="zh-CN" sz="2400" dirty="0">
                  <a:solidFill>
                    <a:srgbClr val="000000"/>
                  </a:solidFill>
                  <a:ea typeface="宋体" charset="-122"/>
                </a:rPr>
                <a:t>Flat</a:t>
              </a:r>
              <a:endParaRPr lang="en-US" altLang="zh-CN" sz="24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72743" name="Text Box 39"/>
            <p:cNvSpPr txBox="1">
              <a:spLocks noChangeArrowheads="1"/>
            </p:cNvSpPr>
            <p:nvPr/>
          </p:nvSpPr>
          <p:spPr bwMode="gray">
            <a:xfrm>
              <a:off x="2524" y="1578"/>
              <a:ext cx="7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CA" altLang="zh-CN" sz="2400" dirty="0">
                  <a:solidFill>
                    <a:srgbClr val="000000"/>
                  </a:solidFill>
                  <a:ea typeface="宋体" charset="-122"/>
                </a:rPr>
                <a:t>Convex</a:t>
              </a:r>
              <a:endParaRPr lang="en-US" altLang="zh-CN" sz="24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72744" name="Text Box 40"/>
            <p:cNvSpPr txBox="1">
              <a:spLocks noChangeArrowheads="1"/>
            </p:cNvSpPr>
            <p:nvPr/>
          </p:nvSpPr>
          <p:spPr bwMode="gray">
            <a:xfrm>
              <a:off x="4024" y="1578"/>
              <a:ext cx="8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CA" altLang="zh-CN" sz="2400" dirty="0">
                  <a:solidFill>
                    <a:srgbClr val="000000"/>
                  </a:solidFill>
                  <a:ea typeface="宋体" charset="-122"/>
                </a:rPr>
                <a:t>Concave</a:t>
              </a:r>
              <a:endParaRPr lang="en-US" altLang="zh-CN" sz="2400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CA" altLang="zh-CN" dirty="0">
                <a:ea typeface="宋体" charset="-122"/>
              </a:rPr>
              <a:t>Examples of Mirroring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490634" y="1290756"/>
            <a:ext cx="7897790" cy="1534994"/>
            <a:chOff x="912" y="1008"/>
            <a:chExt cx="3984" cy="912"/>
          </a:xfrm>
        </p:grpSpPr>
        <p:sp>
          <p:nvSpPr>
            <p:cNvPr id="7782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7829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77830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31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32" name="Text Box 8"/>
              <p:cNvSpPr txBox="1">
                <a:spLocks noChangeArrowheads="1"/>
              </p:cNvSpPr>
              <p:nvPr/>
            </p:nvSpPr>
            <p:spPr bwMode="gray">
              <a:xfrm>
                <a:off x="1108" y="1295"/>
                <a:ext cx="532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Flat</a:t>
                </a:r>
                <a:endParaRPr lang="en-US" altLang="zh-CN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sp>
          <p:nvSpPr>
            <p:cNvPr id="77833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Student: </a:t>
              </a:r>
              <a:r>
                <a:rPr lang="en-CA" altLang="zh-CN" dirty="0">
                  <a:solidFill>
                    <a:srgbClr val="000000"/>
                  </a:solidFill>
                  <a:ea typeface="宋体" charset="-122"/>
                </a:rPr>
                <a:t>“I find learning Arabic difficult.”</a:t>
              </a:r>
            </a:p>
            <a:p>
              <a:pPr eaLnBrk="0" hangingPunct="0"/>
              <a:endParaRPr lang="en-CA" altLang="zh-CN" sz="1000" b="1" dirty="0">
                <a:solidFill>
                  <a:srgbClr val="000000"/>
                </a:solidFill>
                <a:ea typeface="宋体" charset="-122"/>
              </a:endParaRPr>
            </a:p>
            <a:p>
              <a:pPr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Peer Tutor: </a:t>
              </a:r>
              <a:r>
                <a:rPr lang="en-CA" altLang="zh-CN" i="1" dirty="0">
                  <a:solidFill>
                    <a:srgbClr val="000000"/>
                  </a:solidFill>
                  <a:ea typeface="宋体" charset="-122"/>
                </a:rPr>
                <a:t>“Ah, I know it can be difficult to learn at times..”</a:t>
              </a:r>
              <a:endParaRPr lang="en-US" altLang="zh-CN" i="1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  <p:grpSp>
        <p:nvGrpSpPr>
          <p:cNvPr id="77834" name="Group 10"/>
          <p:cNvGrpSpPr>
            <a:grpSpLocks/>
          </p:cNvGrpSpPr>
          <p:nvPr/>
        </p:nvGrpSpPr>
        <p:grpSpPr bwMode="auto">
          <a:xfrm>
            <a:off x="304800" y="3063068"/>
            <a:ext cx="8083624" cy="1449561"/>
            <a:chOff x="830" y="2016"/>
            <a:chExt cx="4066" cy="912"/>
          </a:xfrm>
        </p:grpSpPr>
        <p:sp>
          <p:nvSpPr>
            <p:cNvPr id="7783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7836" name="Group 12"/>
            <p:cNvGrpSpPr>
              <a:grpSpLocks/>
            </p:cNvGrpSpPr>
            <p:nvPr/>
          </p:nvGrpSpPr>
          <p:grpSpPr bwMode="auto">
            <a:xfrm>
              <a:off x="830" y="2100"/>
              <a:ext cx="1090" cy="746"/>
              <a:chOff x="830" y="2100"/>
              <a:chExt cx="1090" cy="746"/>
            </a:xfrm>
          </p:grpSpPr>
          <p:sp>
            <p:nvSpPr>
              <p:cNvPr id="77837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38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39" name="Text Box 15"/>
              <p:cNvSpPr txBox="1">
                <a:spLocks noChangeArrowheads="1"/>
              </p:cNvSpPr>
              <p:nvPr/>
            </p:nvSpPr>
            <p:spPr bwMode="gray">
              <a:xfrm>
                <a:off x="830" y="2304"/>
                <a:ext cx="1090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Concave</a:t>
                </a:r>
                <a:endParaRPr lang="en-US" altLang="zh-CN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sp>
          <p:nvSpPr>
            <p:cNvPr id="77840" name="Text Box 16"/>
            <p:cNvSpPr txBox="1">
              <a:spLocks noChangeArrowheads="1"/>
            </p:cNvSpPr>
            <p:nvPr/>
          </p:nvSpPr>
          <p:spPr bwMode="gray">
            <a:xfrm>
              <a:off x="1872" y="2141"/>
              <a:ext cx="3024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Student: </a:t>
              </a:r>
              <a:r>
                <a:rPr lang="en-CA" altLang="zh-CN" dirty="0">
                  <a:solidFill>
                    <a:srgbClr val="000000"/>
                  </a:solidFill>
                  <a:ea typeface="宋体" charset="-122"/>
                </a:rPr>
                <a:t>“I find speaking English to be very challenging“.</a:t>
              </a:r>
              <a:r>
                <a:rPr lang="en-US" altLang="zh-CN" dirty="0">
                  <a:ea typeface="宋体" charset="-122"/>
                </a:rPr>
                <a:t> </a:t>
              </a:r>
              <a:endParaRPr lang="en-CA" altLang="zh-CN" dirty="0">
                <a:ea typeface="宋体" charset="-122"/>
              </a:endParaRPr>
            </a:p>
            <a:p>
              <a:pPr eaLnBrk="0" hangingPunct="0"/>
              <a:endParaRPr lang="en-CA" altLang="zh-CN" sz="1000" dirty="0">
                <a:solidFill>
                  <a:srgbClr val="000000"/>
                </a:solidFill>
                <a:ea typeface="宋体" charset="-122"/>
              </a:endParaRPr>
            </a:p>
            <a:p>
              <a:pPr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Peer Tutor</a:t>
              </a:r>
              <a:r>
                <a:rPr lang="en-CA" altLang="zh-CN" b="1" i="1" dirty="0">
                  <a:solidFill>
                    <a:srgbClr val="000000"/>
                  </a:solidFill>
                  <a:ea typeface="宋体" charset="-122"/>
                </a:rPr>
                <a:t>: </a:t>
              </a:r>
              <a:r>
                <a:rPr lang="en-CA" altLang="zh-CN" i="1" dirty="0">
                  <a:solidFill>
                    <a:srgbClr val="000000"/>
                  </a:solidFill>
                  <a:ea typeface="宋体" charset="-122"/>
                </a:rPr>
                <a:t>“Learning to speak English in not easy, but you must learn it because it is an international language.”</a:t>
              </a:r>
              <a:endParaRPr lang="en-US" altLang="zh-CN" i="1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  <p:grpSp>
        <p:nvGrpSpPr>
          <p:cNvPr id="77841" name="Group 17"/>
          <p:cNvGrpSpPr>
            <a:grpSpLocks/>
          </p:cNvGrpSpPr>
          <p:nvPr/>
        </p:nvGrpSpPr>
        <p:grpSpPr bwMode="auto">
          <a:xfrm>
            <a:off x="462881" y="4745608"/>
            <a:ext cx="7925543" cy="1613813"/>
            <a:chOff x="898" y="3036"/>
            <a:chExt cx="3998" cy="912"/>
          </a:xfrm>
        </p:grpSpPr>
        <p:sp>
          <p:nvSpPr>
            <p:cNvPr id="77842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7843" name="Group 19"/>
            <p:cNvGrpSpPr>
              <a:grpSpLocks/>
            </p:cNvGrpSpPr>
            <p:nvPr/>
          </p:nvGrpSpPr>
          <p:grpSpPr bwMode="auto">
            <a:xfrm>
              <a:off x="898" y="3120"/>
              <a:ext cx="954" cy="746"/>
              <a:chOff x="898" y="3120"/>
              <a:chExt cx="954" cy="746"/>
            </a:xfrm>
          </p:grpSpPr>
          <p:sp>
            <p:nvSpPr>
              <p:cNvPr id="77844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45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46" name="Text Box 22"/>
              <p:cNvSpPr txBox="1">
                <a:spLocks noChangeArrowheads="1"/>
              </p:cNvSpPr>
              <p:nvPr/>
            </p:nvSpPr>
            <p:spPr bwMode="gray">
              <a:xfrm>
                <a:off x="898" y="3324"/>
                <a:ext cx="954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Convex</a:t>
                </a:r>
                <a:endParaRPr lang="en-US" altLang="zh-CN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sp>
          <p:nvSpPr>
            <p:cNvPr id="77847" name="Text Box 23"/>
            <p:cNvSpPr txBox="1">
              <a:spLocks noChangeArrowheads="1"/>
            </p:cNvSpPr>
            <p:nvPr/>
          </p:nvSpPr>
          <p:spPr bwMode="gray">
            <a:xfrm>
              <a:off x="1872" y="3161"/>
              <a:ext cx="2928" cy="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Student: </a:t>
              </a:r>
              <a:r>
                <a:rPr lang="en-CA" altLang="zh-CN" dirty="0">
                  <a:solidFill>
                    <a:srgbClr val="000000"/>
                  </a:solidFill>
                  <a:ea typeface="宋体" charset="-122"/>
                </a:rPr>
                <a:t>“I find mathematics to be extremely difficult to understand.”</a:t>
              </a:r>
            </a:p>
            <a:p>
              <a:pPr eaLnBrk="0" hangingPunct="0"/>
              <a:endParaRPr lang="en-CA" altLang="zh-CN" sz="1000" dirty="0">
                <a:solidFill>
                  <a:srgbClr val="000000"/>
                </a:solidFill>
                <a:ea typeface="宋体" charset="-122"/>
              </a:endParaRPr>
            </a:p>
            <a:p>
              <a:pPr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Peer Tutor: </a:t>
              </a:r>
              <a:r>
                <a:rPr lang="en-CA" altLang="zh-CN" i="1" dirty="0">
                  <a:solidFill>
                    <a:srgbClr val="000000"/>
                  </a:solidFill>
                  <a:ea typeface="宋体" charset="-122"/>
                </a:rPr>
                <a:t>I know... you must have difficulty with adding and subtracting.”</a:t>
              </a:r>
              <a:endParaRPr lang="en-US" altLang="zh-CN" i="1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CA" altLang="zh-CN" sz="2800" dirty="0">
                <a:ea typeface="宋体" charset="-122"/>
              </a:rPr>
              <a:t>Problems with Convex </a:t>
            </a:r>
            <a:br>
              <a:rPr lang="en-CA" altLang="zh-CN" sz="2800" dirty="0">
                <a:ea typeface="宋体" charset="-122"/>
              </a:rPr>
            </a:br>
            <a:r>
              <a:rPr lang="en-CA" altLang="zh-CN" sz="2800" dirty="0">
                <a:ea typeface="宋体" charset="-122"/>
              </a:rPr>
              <a:t>&amp; Concave Mirroring</a:t>
            </a:r>
            <a:endParaRPr lang="en-US" altLang="zh-CN" sz="2800" dirty="0">
              <a:ea typeface="宋体" charset="-122"/>
            </a:endParaRPr>
          </a:p>
        </p:txBody>
      </p:sp>
      <p:grpSp>
        <p:nvGrpSpPr>
          <p:cNvPr id="81954" name="Group 34"/>
          <p:cNvGrpSpPr>
            <a:grpSpLocks/>
          </p:cNvGrpSpPr>
          <p:nvPr/>
        </p:nvGrpSpPr>
        <p:grpSpPr bwMode="auto">
          <a:xfrm>
            <a:off x="581026" y="1752600"/>
            <a:ext cx="8081965" cy="4156075"/>
            <a:chOff x="366" y="1104"/>
            <a:chExt cx="5091" cy="2618"/>
          </a:xfrm>
        </p:grpSpPr>
        <p:sp>
          <p:nvSpPr>
            <p:cNvPr id="81923" name="AutoShape 3"/>
            <p:cNvSpPr>
              <a:spLocks noChangeArrowheads="1"/>
            </p:cNvSpPr>
            <p:nvPr/>
          </p:nvSpPr>
          <p:spPr bwMode="gray">
            <a:xfrm>
              <a:off x="1200" y="1584"/>
              <a:ext cx="3484" cy="1728"/>
            </a:xfrm>
            <a:prstGeom prst="upArrow">
              <a:avLst>
                <a:gd name="adj1" fmla="val 57824"/>
                <a:gd name="adj2" fmla="val 5439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24" name="AutoShape 4"/>
            <p:cNvSpPr>
              <a:spLocks noChangeArrowheads="1"/>
            </p:cNvSpPr>
            <p:nvPr/>
          </p:nvSpPr>
          <p:spPr bwMode="gray">
            <a:xfrm>
              <a:off x="577" y="1104"/>
              <a:ext cx="4655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64314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CA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宋体" charset="-122"/>
                </a:rPr>
                <a:t>If our mirroring is based on errors of understanding, </a:t>
              </a:r>
            </a:p>
            <a:p>
              <a:pPr algn="ctr" eaLnBrk="0" hangingPunct="0"/>
              <a:r>
                <a:rPr lang="en-CA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宋体" charset="-122"/>
                </a:rPr>
                <a:t>then our interpretation will be wrong</a:t>
              </a:r>
              <a:endPara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81925" name="Text Box 5"/>
            <p:cNvSpPr txBox="1">
              <a:spLocks noChangeArrowheads="1"/>
            </p:cNvSpPr>
            <p:nvPr/>
          </p:nvSpPr>
          <p:spPr bwMode="gray">
            <a:xfrm>
              <a:off x="366" y="1968"/>
              <a:ext cx="509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CA" altLang="zh-CN" sz="2000" b="1" dirty="0">
                  <a:ea typeface="宋体" charset="-122"/>
                </a:rPr>
                <a:t>We think we are paraphrasing what another person is saying...</a:t>
              </a:r>
              <a:endParaRPr lang="en-US" altLang="zh-CN" sz="2000" b="1" dirty="0">
                <a:ea typeface="宋体" charset="-122"/>
              </a:endParaRPr>
            </a:p>
          </p:txBody>
        </p:sp>
        <p:grpSp>
          <p:nvGrpSpPr>
            <p:cNvPr id="81927" name="Group 7"/>
            <p:cNvGrpSpPr>
              <a:grpSpLocks/>
            </p:cNvGrpSpPr>
            <p:nvPr/>
          </p:nvGrpSpPr>
          <p:grpSpPr bwMode="auto">
            <a:xfrm>
              <a:off x="577" y="2764"/>
              <a:ext cx="936" cy="954"/>
              <a:chOff x="624" y="1584"/>
              <a:chExt cx="1248" cy="1296"/>
            </a:xfrm>
          </p:grpSpPr>
          <p:grpSp>
            <p:nvGrpSpPr>
              <p:cNvPr id="81928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81929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930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1931" name="Text Box 11"/>
              <p:cNvSpPr txBox="1">
                <a:spLocks noChangeArrowheads="1"/>
              </p:cNvSpPr>
              <p:nvPr/>
            </p:nvSpPr>
            <p:spPr bwMode="gray">
              <a:xfrm>
                <a:off x="715" y="2014"/>
                <a:ext cx="1053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Assume </a:t>
                </a:r>
              </a:p>
              <a:p>
                <a:pPr algn="ctr" eaLnBrk="0" hangingPunct="0"/>
                <a:endParaRPr lang="en-US" altLang="zh-CN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grpSp>
          <p:nvGrpSpPr>
            <p:cNvPr id="81934" name="Group 14"/>
            <p:cNvGrpSpPr>
              <a:grpSpLocks/>
            </p:cNvGrpSpPr>
            <p:nvPr/>
          </p:nvGrpSpPr>
          <p:grpSpPr bwMode="auto">
            <a:xfrm>
              <a:off x="4272" y="2752"/>
              <a:ext cx="960" cy="970"/>
              <a:chOff x="2400" y="1507"/>
              <a:chExt cx="1152" cy="1157"/>
            </a:xfrm>
          </p:grpSpPr>
          <p:grpSp>
            <p:nvGrpSpPr>
              <p:cNvPr id="81935" name="Group 15"/>
              <p:cNvGrpSpPr>
                <a:grpSpLocks/>
              </p:cNvGrpSpPr>
              <p:nvPr/>
            </p:nvGrpSpPr>
            <p:grpSpPr bwMode="auto">
              <a:xfrm>
                <a:off x="2400" y="1507"/>
                <a:ext cx="1152" cy="1157"/>
                <a:chOff x="2016" y="1948"/>
                <a:chExt cx="1680" cy="1687"/>
              </a:xfrm>
            </p:grpSpPr>
            <p:sp>
              <p:nvSpPr>
                <p:cNvPr id="81936" name="Oval 16"/>
                <p:cNvSpPr>
                  <a:spLocks noChangeArrowheads="1"/>
                </p:cNvSpPr>
                <p:nvPr/>
              </p:nvSpPr>
              <p:spPr bwMode="gray">
                <a:xfrm>
                  <a:off x="2016" y="1955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937" name="Freeform 1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1938" name="Text Box 18"/>
              <p:cNvSpPr txBox="1">
                <a:spLocks noChangeArrowheads="1"/>
              </p:cNvSpPr>
              <p:nvPr/>
            </p:nvSpPr>
            <p:spPr bwMode="gray">
              <a:xfrm>
                <a:off x="2604" y="1740"/>
                <a:ext cx="665" cy="8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Judge </a:t>
                </a:r>
              </a:p>
              <a:p>
                <a:pPr algn="ctr" eaLnBrk="0" hangingPunct="0"/>
                <a:r>
                  <a:rPr lang="en-CA" altLang="zh-CN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&amp;</a:t>
                </a:r>
              </a:p>
              <a:p>
                <a:pPr algn="ctr" eaLnBrk="0" hangingPunct="0"/>
                <a:r>
                  <a:rPr lang="en-CA" altLang="zh-CN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Project</a:t>
                </a:r>
              </a:p>
              <a:p>
                <a:pPr algn="ctr" eaLnBrk="0" hangingPunct="0"/>
                <a:r>
                  <a:rPr lang="en-CA" altLang="zh-CN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 </a:t>
                </a:r>
                <a:endParaRPr lang="en-US" altLang="zh-CN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grpSp>
          <p:nvGrpSpPr>
            <p:cNvPr id="81952" name="Group 32"/>
            <p:cNvGrpSpPr>
              <a:grpSpLocks/>
            </p:cNvGrpSpPr>
            <p:nvPr/>
          </p:nvGrpSpPr>
          <p:grpSpPr bwMode="auto">
            <a:xfrm>
              <a:off x="1776" y="2764"/>
              <a:ext cx="960" cy="958"/>
              <a:chOff x="1776" y="2764"/>
              <a:chExt cx="960" cy="958"/>
            </a:xfrm>
          </p:grpSpPr>
          <p:grpSp>
            <p:nvGrpSpPr>
              <p:cNvPr id="81941" name="Group 21"/>
              <p:cNvGrpSpPr>
                <a:grpSpLocks/>
              </p:cNvGrpSpPr>
              <p:nvPr/>
            </p:nvGrpSpPr>
            <p:grpSpPr bwMode="auto">
              <a:xfrm>
                <a:off x="1776" y="2764"/>
                <a:ext cx="960" cy="958"/>
                <a:chOff x="2016" y="1920"/>
                <a:chExt cx="1680" cy="1680"/>
              </a:xfrm>
            </p:grpSpPr>
            <p:sp>
              <p:nvSpPr>
                <p:cNvPr id="81942" name="Oval 2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943" name="Freeform 2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1944" name="Text Box 24"/>
              <p:cNvSpPr txBox="1">
                <a:spLocks noChangeArrowheads="1"/>
              </p:cNvSpPr>
              <p:nvPr/>
            </p:nvSpPr>
            <p:spPr bwMode="gray">
              <a:xfrm>
                <a:off x="1824" y="3113"/>
                <a:ext cx="86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CA" altLang="zh-CN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Guess</a:t>
                </a:r>
              </a:p>
              <a:p>
                <a:pPr algn="ctr" eaLnBrk="0" hangingPunct="0"/>
                <a:endParaRPr lang="en-US" altLang="zh-CN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grpSp>
          <p:nvGrpSpPr>
            <p:cNvPr id="81953" name="Group 33"/>
            <p:cNvGrpSpPr>
              <a:grpSpLocks/>
            </p:cNvGrpSpPr>
            <p:nvPr/>
          </p:nvGrpSpPr>
          <p:grpSpPr bwMode="auto">
            <a:xfrm>
              <a:off x="2999" y="2736"/>
              <a:ext cx="1098" cy="958"/>
              <a:chOff x="2999" y="2736"/>
              <a:chExt cx="1098" cy="958"/>
            </a:xfrm>
          </p:grpSpPr>
          <p:grpSp>
            <p:nvGrpSpPr>
              <p:cNvPr id="81947" name="Group 27"/>
              <p:cNvGrpSpPr>
                <a:grpSpLocks/>
              </p:cNvGrpSpPr>
              <p:nvPr/>
            </p:nvGrpSpPr>
            <p:grpSpPr bwMode="auto">
              <a:xfrm>
                <a:off x="3072" y="2736"/>
                <a:ext cx="960" cy="958"/>
                <a:chOff x="2016" y="1920"/>
                <a:chExt cx="1680" cy="1680"/>
              </a:xfrm>
            </p:grpSpPr>
            <p:sp>
              <p:nvSpPr>
                <p:cNvPr id="81948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949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1950" name="Text Box 30"/>
              <p:cNvSpPr txBox="1">
                <a:spLocks noChangeArrowheads="1"/>
              </p:cNvSpPr>
              <p:nvPr/>
            </p:nvSpPr>
            <p:spPr bwMode="gray">
              <a:xfrm>
                <a:off x="2999" y="2952"/>
                <a:ext cx="1098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CA" altLang="zh-CN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Misinterpret</a:t>
                </a:r>
              </a:p>
              <a:p>
                <a:pPr algn="ctr" eaLnBrk="0" hangingPunct="0"/>
                <a:r>
                  <a:rPr lang="en-CA" altLang="zh-CN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&amp;</a:t>
                </a:r>
              </a:p>
              <a:p>
                <a:pPr algn="ctr" eaLnBrk="0" hangingPunct="0"/>
                <a:r>
                  <a:rPr lang="en-CA" altLang="zh-CN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Misunderstand</a:t>
                </a:r>
              </a:p>
              <a:p>
                <a:pPr algn="ctr" eaLnBrk="0" hangingPunct="0"/>
                <a:endParaRPr lang="en-US" altLang="zh-CN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36FFC447-A8F8-2141-A3E9-74A8B316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Flat Mirroring Advice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4F8F200A-01B8-C04A-8D5D-1640BFDDD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00500" cy="476780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Flat mirroring lets students know that you are putting aside your own thoughts and feelings for the moment in order to understand their point of view. 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C549E3A2-2DC5-6742-BC43-CBBC8FBDBE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4C5B3F-0748-C94A-BF6C-5BCA7854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3169418383"/>
      </p:ext>
    </p:extLst>
  </p:cSld>
  <p:clrMapOvr>
    <a:masterClrMapping/>
  </p:clrMapOvr>
</p:sld>
</file>

<file path=ppt/theme/theme1.xml><?xml version="1.0" encoding="utf-8"?>
<a:theme xmlns:a="http://schemas.openxmlformats.org/drawingml/2006/main" name="028TGp_edu_school_gr_v3">
  <a:themeElements>
    <a:clrScheme name="Default Design 2">
      <a:dk1>
        <a:srgbClr val="666699"/>
      </a:dk1>
      <a:lt1>
        <a:srgbClr val="FFFFFF"/>
      </a:lt1>
      <a:dk2>
        <a:srgbClr val="000000"/>
      </a:dk2>
      <a:lt2>
        <a:srgbClr val="DDDDDD"/>
      </a:lt2>
      <a:accent1>
        <a:srgbClr val="43A167"/>
      </a:accent1>
      <a:accent2>
        <a:srgbClr val="DF6C1D"/>
      </a:accent2>
      <a:accent3>
        <a:srgbClr val="FFFFFF"/>
      </a:accent3>
      <a:accent4>
        <a:srgbClr val="565682"/>
      </a:accent4>
      <a:accent5>
        <a:srgbClr val="B0CDB8"/>
      </a:accent5>
      <a:accent6>
        <a:srgbClr val="CA6119"/>
      </a:accent6>
      <a:hlink>
        <a:srgbClr val="3197BB"/>
      </a:hlink>
      <a:folHlink>
        <a:srgbClr val="878FA5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0099CC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666699"/>
        </a:dk1>
        <a:lt1>
          <a:srgbClr val="FFFFFF"/>
        </a:lt1>
        <a:dk2>
          <a:srgbClr val="000000"/>
        </a:dk2>
        <a:lt2>
          <a:srgbClr val="DDDDDD"/>
        </a:lt2>
        <a:accent1>
          <a:srgbClr val="43A167"/>
        </a:accent1>
        <a:accent2>
          <a:srgbClr val="DF6C1D"/>
        </a:accent2>
        <a:accent3>
          <a:srgbClr val="FFFFFF"/>
        </a:accent3>
        <a:accent4>
          <a:srgbClr val="565682"/>
        </a:accent4>
        <a:accent5>
          <a:srgbClr val="B0CDB8"/>
        </a:accent5>
        <a:accent6>
          <a:srgbClr val="CA6119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FF9966"/>
        </a:accent1>
        <a:accent2>
          <a:srgbClr val="9999FF"/>
        </a:accent2>
        <a:accent3>
          <a:srgbClr val="FFFFFF"/>
        </a:accent3>
        <a:accent4>
          <a:srgbClr val="215978"/>
        </a:accent4>
        <a:accent5>
          <a:srgbClr val="FFCAB8"/>
        </a:accent5>
        <a:accent6>
          <a:srgbClr val="8A8AE7"/>
        </a:accent6>
        <a:hlink>
          <a:srgbClr val="00CC99"/>
        </a:hlink>
        <a:folHlink>
          <a:srgbClr val="4E7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028TGp_edu_school_gr_v3</Template>
  <TotalTime>248</TotalTime>
  <Words>1186</Words>
  <Application>Microsoft Office PowerPoint</Application>
  <PresentationFormat>On-screen Show (4:3)</PresentationFormat>
  <Paragraphs>165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028TGp_edu_school_gr_v3</vt:lpstr>
      <vt:lpstr>Image</vt:lpstr>
      <vt:lpstr>Peer Tutoring Training</vt:lpstr>
      <vt:lpstr>Contents</vt:lpstr>
      <vt:lpstr>Imago Dialogue</vt:lpstr>
      <vt:lpstr>Diagram</vt:lpstr>
      <vt:lpstr>Types of Mirroring</vt:lpstr>
      <vt:lpstr>Types of Mirroring</vt:lpstr>
      <vt:lpstr>Examples of Mirroring</vt:lpstr>
      <vt:lpstr>Problems with Convex  &amp; Concave Mirroring</vt:lpstr>
      <vt:lpstr>Flat Mirroring Advice</vt:lpstr>
      <vt:lpstr>Advice for Peer Tutors</vt:lpstr>
      <vt:lpstr>Building Relationships</vt:lpstr>
      <vt:lpstr>PowerPoint Presentation</vt:lpstr>
      <vt:lpstr>Empathy</vt:lpstr>
      <vt:lpstr>Types of Empathy</vt:lpstr>
      <vt:lpstr>Empathy Expressions</vt:lpstr>
      <vt:lpstr>Advice on Empathy</vt:lpstr>
      <vt:lpstr>PowerPoint Presentation</vt:lpstr>
      <vt:lpstr>5 Minute Roleplaying</vt:lpstr>
      <vt:lpstr>PowerPoint Presentation</vt:lpstr>
      <vt:lpstr>Socratic Method</vt:lpstr>
      <vt:lpstr> Self Discovery </vt:lpstr>
      <vt:lpstr>Applying the Socratic Method</vt:lpstr>
      <vt:lpstr>Review &amp; Error Correction</vt:lpstr>
      <vt:lpstr>PowerPoint Presentation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微软中国</dc:creator>
  <cp:lastModifiedBy>Qataralnada Tariq MohammedAmin</cp:lastModifiedBy>
  <cp:revision>27</cp:revision>
  <dcterms:created xsi:type="dcterms:W3CDTF">2013-06-17T01:04:25Z</dcterms:created>
  <dcterms:modified xsi:type="dcterms:W3CDTF">2019-04-15T10:51:38Z</dcterms:modified>
</cp:coreProperties>
</file>